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9"/>
  </p:notesMasterIdLst>
  <p:handoutMasterIdLst>
    <p:handoutMasterId r:id="rId40"/>
  </p:handoutMasterIdLst>
  <p:sldIdLst>
    <p:sldId id="332" r:id="rId3"/>
    <p:sldId id="334" r:id="rId4"/>
    <p:sldId id="337" r:id="rId5"/>
    <p:sldId id="338" r:id="rId6"/>
    <p:sldId id="342" r:id="rId7"/>
    <p:sldId id="344" r:id="rId8"/>
    <p:sldId id="346" r:id="rId9"/>
    <p:sldId id="352" r:id="rId10"/>
    <p:sldId id="353" r:id="rId11"/>
    <p:sldId id="357" r:id="rId12"/>
    <p:sldId id="361" r:id="rId13"/>
    <p:sldId id="396" r:id="rId14"/>
    <p:sldId id="398" r:id="rId15"/>
    <p:sldId id="399" r:id="rId16"/>
    <p:sldId id="404" r:id="rId17"/>
    <p:sldId id="405" r:id="rId18"/>
    <p:sldId id="406" r:id="rId19"/>
    <p:sldId id="345" r:id="rId20"/>
    <p:sldId id="407" r:id="rId21"/>
    <p:sldId id="408" r:id="rId22"/>
    <p:sldId id="420" r:id="rId23"/>
    <p:sldId id="425" r:id="rId24"/>
    <p:sldId id="428" r:id="rId25"/>
    <p:sldId id="429" r:id="rId26"/>
    <p:sldId id="430" r:id="rId27"/>
    <p:sldId id="432" r:id="rId28"/>
    <p:sldId id="433" r:id="rId29"/>
    <p:sldId id="434" r:id="rId30"/>
    <p:sldId id="435" r:id="rId31"/>
    <p:sldId id="436" r:id="rId32"/>
    <p:sldId id="437" r:id="rId33"/>
    <p:sldId id="439" r:id="rId34"/>
    <p:sldId id="442" r:id="rId35"/>
    <p:sldId id="458" r:id="rId36"/>
    <p:sldId id="459" r:id="rId37"/>
    <p:sldId id="468" r:id="rId3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47" autoAdjust="0"/>
    <p:restoredTop sz="93916" autoAdjust="0"/>
  </p:normalViewPr>
  <p:slideViewPr>
    <p:cSldViewPr snapToGrid="0" snapToObjects="1">
      <p:cViewPr varScale="1">
        <p:scale>
          <a:sx n="104" d="100"/>
          <a:sy n="104" d="100"/>
        </p:scale>
        <p:origin x="1152" y="192"/>
      </p:cViewPr>
      <p:guideLst>
        <p:guide orient="horz" pos="2160"/>
        <p:guide pos="2880"/>
      </p:guideLst>
    </p:cSldViewPr>
  </p:slideViewPr>
  <p:outlineViewPr>
    <p:cViewPr>
      <p:scale>
        <a:sx n="66" d="100"/>
        <a:sy n="66"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9/15/18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5749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759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4066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16201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2898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8"/>
          </p:nvPr>
        </p:nvSpPr>
        <p:spPr>
          <a:xfrm>
            <a:off x="457200" y="5811838"/>
            <a:ext cx="8229600" cy="457200"/>
          </a:xfrm>
        </p:spPr>
        <p:txBody>
          <a:bodyPr/>
          <a:lstStyle>
            <a:lvl1pPr>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3657601" y="6418263"/>
            <a:ext cx="479834" cy="298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0"/>
          </p:nvPr>
        </p:nvSpPr>
        <p:spPr>
          <a:xfrm>
            <a:off x="5503863" y="6418263"/>
            <a:ext cx="45331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1"/>
          </p:nvPr>
        </p:nvSpPr>
        <p:spPr>
          <a:xfrm>
            <a:off x="7200900" y="6418263"/>
            <a:ext cx="57602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22"/>
          </p:nvPr>
        </p:nvSpPr>
        <p:spPr>
          <a:xfrm flipH="1">
            <a:off x="7976101" y="6418263"/>
            <a:ext cx="778599"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479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46176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a:solidFill>
                  <a:srgbClr val="3399B5"/>
                </a:solidFill>
              </a:defRPr>
            </a:lvl1p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9/15/18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92936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9/15/18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Content Placeholder 2"/>
          <p:cNvSpPr>
            <a:spLocks noGrp="1"/>
          </p:cNvSpPr>
          <p:nvPr>
            <p:ph idx="13"/>
          </p:nvPr>
        </p:nvSpPr>
        <p:spPr>
          <a:xfrm>
            <a:off x="473720" y="2807084"/>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73720" y="4013968"/>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82139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549459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068857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p>
            <a:endParaRPr lang="en-IN"/>
          </a:p>
        </p:txBody>
      </p:sp>
      <p:sp>
        <p:nvSpPr>
          <p:cNvPr id="3" name="Date Placeholder 2"/>
          <p:cNvSpPr>
            <a:spLocks noGrp="1"/>
          </p:cNvSpPr>
          <p:nvPr>
            <p:ph type="dt" idx="11"/>
          </p:nvPr>
        </p:nvSpPr>
        <p:spPr/>
        <p:txBody>
          <a:bodyPr/>
          <a:lstStyle/>
          <a:p>
            <a:endParaRPr lang="en-IN"/>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43862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6">
            <a:alphaModFix/>
          </a:blip>
          <a:srcRect/>
          <a:stretch/>
        </p:blipFill>
        <p:spPr>
          <a:xfrm>
            <a:off x="443972" y="6429709"/>
            <a:ext cx="917999" cy="279914"/>
          </a:xfrm>
          <a:prstGeom prst="rect">
            <a:avLst/>
          </a:prstGeom>
          <a:noFill/>
          <a:ln>
            <a:noFill/>
          </a:ln>
        </p:spPr>
      </p:pic>
      <p:sp>
        <p:nvSpPr>
          <p:cNvPr id="9" name="Text Placeholder 5"/>
          <p:cNvSpPr txBox="1">
            <a:spLocks/>
          </p:cNvSpPr>
          <p:nvPr userDrawn="1"/>
        </p:nvSpPr>
        <p:spPr>
          <a:xfrm>
            <a:off x="2729551" y="6497383"/>
            <a:ext cx="6036720" cy="171990"/>
          </a:xfrm>
          <a:prstGeom prst="rect">
            <a:avLst/>
          </a:prstGeom>
        </p:spPr>
        <p:txBody>
          <a:bodyPr anchor="ctr"/>
          <a:lst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a:r>
              <a:rPr lang="en-US" altLang="en-US" sz="120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endParaRPr lang="en-US" altLang="en-US" sz="1200" dirty="0">
              <a:solidFill>
                <a:schemeClr val="tx1"/>
              </a:solidFill>
              <a:latin typeface="Verdana"/>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49" r:id="rId3"/>
    <p:sldLayoutId id="2147483668" r:id="rId4"/>
    <p:sldLayoutId id="2147483669" r:id="rId5"/>
    <p:sldLayoutId id="2147483651" r:id="rId6"/>
    <p:sldLayoutId id="2147483654" r:id="rId7"/>
    <p:sldLayoutId id="2147483655" r:id="rId8"/>
    <p:sldLayoutId id="2147483656" r:id="rId9"/>
    <p:sldLayoutId id="2147483667" r:id="rId10"/>
    <p:sldLayoutId id="2147483657" r:id="rId11"/>
    <p:sldLayoutId id="2147483674" r:id="rId12"/>
    <p:sldLayoutId id="2147483679" r:id="rId13"/>
    <p:sldLayoutId id="214748369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4">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 id="214748369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0.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10</a:t>
            </a:r>
          </a:p>
        </p:txBody>
      </p:sp>
      <p:sp>
        <p:nvSpPr>
          <p:cNvPr id="5" name="Text Placeholder 4"/>
          <p:cNvSpPr>
            <a:spLocks noGrp="1"/>
          </p:cNvSpPr>
          <p:nvPr>
            <p:ph type="body" idx="3"/>
          </p:nvPr>
        </p:nvSpPr>
        <p:spPr>
          <a:xfrm>
            <a:off x="4773168" y="3114461"/>
            <a:ext cx="3913631" cy="1158959"/>
          </a:xfrm>
        </p:spPr>
        <p:txBody>
          <a:bodyPr/>
          <a:lstStyle/>
          <a:p>
            <a:pPr algn="ctr"/>
            <a:r>
              <a:rPr lang="en-US" dirty="0">
                <a:latin typeface="+mn-lt"/>
              </a:rPr>
              <a:t>Experimental Designs</a:t>
            </a: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363511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822597"/>
          </a:xfrm>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an Experiment?</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301147"/>
          </a:xfrm>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In an </a:t>
            </a:r>
            <a:r>
              <a:rPr lang="en-US" altLang="en-US" sz="2400" b="1" kern="1200" dirty="0">
                <a:solidFill>
                  <a:srgbClr val="000000"/>
                </a:solidFill>
                <a:latin typeface="Arial (Body)"/>
                <a:ea typeface="+mn-ea"/>
                <a:cs typeface="+mn-cs"/>
              </a:rPr>
              <a:t>experiment</a:t>
            </a:r>
            <a:r>
              <a:rPr lang="en-US" altLang="en-US" sz="2400" kern="1200" dirty="0">
                <a:solidFill>
                  <a:srgbClr val="000000"/>
                </a:solidFill>
                <a:latin typeface="Arial (Body)"/>
                <a:ea typeface="+mn-ea"/>
                <a:cs typeface="+mn-cs"/>
              </a:rPr>
              <a:t>, you test an idea (or practice or procedure) to determine whether it influences an outcome or dependent variable</a:t>
            </a:r>
          </a:p>
          <a:p>
            <a:pPr marL="255651" lvl="0" indent="-255651">
              <a:spcAft>
                <a:spcPct val="0"/>
              </a:spcAft>
              <a:buSzPts val="2400"/>
              <a:tabLst/>
            </a:pPr>
            <a:r>
              <a:rPr lang="en-US" altLang="en-US" sz="2400" kern="1200" dirty="0">
                <a:solidFill>
                  <a:srgbClr val="000000"/>
                </a:solidFill>
                <a:latin typeface="Arial (Body)"/>
                <a:ea typeface="+mn-ea"/>
                <a:cs typeface="+mn-cs"/>
              </a:rPr>
              <a:t>Experimental design process</a:t>
            </a:r>
          </a:p>
          <a:p>
            <a:pPr marL="741553" lvl="1" indent="-284353">
              <a:spcAft>
                <a:spcPct val="0"/>
              </a:spcAft>
              <a:buSzPts val="2400"/>
            </a:pPr>
            <a:r>
              <a:rPr lang="en-US" altLang="en-US" sz="2400" kern="1200" dirty="0">
                <a:solidFill>
                  <a:srgbClr val="000000"/>
                </a:solidFill>
                <a:latin typeface="Arial (Body)"/>
                <a:ea typeface="+mn-ea"/>
                <a:cs typeface="+mn-cs"/>
              </a:rPr>
              <a:t>Decide on idea with which to experiment</a:t>
            </a:r>
          </a:p>
          <a:p>
            <a:pPr marL="741553" lvl="1" indent="-284353">
              <a:spcAft>
                <a:spcPct val="0"/>
              </a:spcAft>
              <a:buSzPts val="2400"/>
            </a:pPr>
            <a:r>
              <a:rPr lang="en-US" altLang="en-US" sz="2400" kern="1200" dirty="0">
                <a:solidFill>
                  <a:srgbClr val="000000"/>
                </a:solidFill>
                <a:latin typeface="Arial (Body)"/>
                <a:ea typeface="+mn-ea"/>
                <a:cs typeface="+mn-cs"/>
              </a:rPr>
              <a:t>Assign individuals to experience it (and have some experience something different)</a:t>
            </a:r>
          </a:p>
          <a:p>
            <a:pPr marL="741553" lvl="1" indent="-284353">
              <a:spcAft>
                <a:spcPct val="0"/>
              </a:spcAft>
              <a:buSzPts val="2400"/>
            </a:pPr>
            <a:r>
              <a:rPr lang="en-US" altLang="en-US" sz="2400" kern="1200" dirty="0">
                <a:solidFill>
                  <a:srgbClr val="000000"/>
                </a:solidFill>
                <a:latin typeface="Arial (Body)"/>
                <a:ea typeface="+mn-ea"/>
                <a:cs typeface="+mn-cs"/>
              </a:rPr>
              <a:t>Determine whether those who experienced the idea (or practice or procedure) performed better on some outcome than those who did not experience</a:t>
            </a:r>
          </a:p>
        </p:txBody>
      </p:sp>
    </p:spTree>
    <p:extLst>
      <p:ext uri="{BB962C8B-B14F-4D97-AF65-F5344CB8AC3E}">
        <p14:creationId xmlns:p14="http://schemas.microsoft.com/office/powerpoint/2010/main" val="1956183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an Experiment, When Should You Use It, and How Did It Develop?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200" b="1" kern="1200" dirty="0">
                <a:solidFill>
                  <a:srgbClr val="000000"/>
                </a:solidFill>
                <a:latin typeface="Arial (Body)"/>
                <a:ea typeface="+mn-ea"/>
                <a:cs typeface="+mn-cs"/>
              </a:rPr>
              <a:t>When Did Experiments Develop?</a:t>
            </a:r>
            <a:endParaRPr lang="en-US" altLang="en-US" sz="2200" b="1" kern="1200" dirty="0">
              <a:solidFill>
                <a:srgbClr val="000000"/>
              </a:solidFill>
              <a:latin typeface="Arial (Body)"/>
              <a:ea typeface="+mn-ea"/>
              <a:cs typeface="+mn-cs"/>
            </a:endParaRPr>
          </a:p>
          <a:p>
            <a:pPr marL="255651" lvl="0" indent="-255651">
              <a:spcBef>
                <a:spcPts val="1200"/>
              </a:spcBef>
              <a:spcAft>
                <a:spcPct val="0"/>
              </a:spcAft>
              <a:buSzPts val="2400"/>
              <a:tabLst/>
            </a:pPr>
            <a:r>
              <a:rPr lang="en-US" altLang="en-US" sz="2200" kern="1200" dirty="0">
                <a:solidFill>
                  <a:srgbClr val="000000"/>
                </a:solidFill>
                <a:latin typeface="Arial (Body)"/>
                <a:ea typeface="+mn-ea"/>
                <a:cs typeface="+mn-cs"/>
              </a:rPr>
              <a:t>Psy</a:t>
            </a:r>
            <a:r>
              <a:rPr lang="en-US" altLang="en-US" sz="2200" kern="1200" dirty="0">
                <a:solidFill>
                  <a:srgbClr val="000000"/>
                </a:solidFill>
                <a:latin typeface="Arial (Body)"/>
              </a:rPr>
              <a:t>c</a:t>
            </a:r>
            <a:r>
              <a:rPr lang="en-US" altLang="en-US" sz="2200" kern="1200" dirty="0">
                <a:solidFill>
                  <a:srgbClr val="000000"/>
                </a:solidFill>
                <a:latin typeface="Arial (Body)"/>
                <a:ea typeface="+mn-ea"/>
                <a:cs typeface="+mn-cs"/>
              </a:rPr>
              <a:t>hological experiments (late 19th, early 20th century)</a:t>
            </a:r>
          </a:p>
          <a:p>
            <a:pPr marL="255651" lvl="0" indent="-255651">
              <a:spcBef>
                <a:spcPts val="1200"/>
              </a:spcBef>
              <a:spcAft>
                <a:spcPct val="0"/>
              </a:spcAft>
              <a:buSzPts val="2400"/>
              <a:tabLst/>
            </a:pPr>
            <a:r>
              <a:rPr lang="en-US" altLang="en-US" sz="2200" kern="1200" dirty="0">
                <a:solidFill>
                  <a:srgbClr val="000000"/>
                </a:solidFill>
                <a:latin typeface="Arial (Body)"/>
                <a:ea typeface="+mn-ea"/>
                <a:cs typeface="+mn-cs"/>
              </a:rPr>
              <a:t>Procedures for comparing groups (McCall, 1925)</a:t>
            </a:r>
          </a:p>
          <a:p>
            <a:pPr marL="255651" lvl="0" indent="-255651">
              <a:spcBef>
                <a:spcPts val="1200"/>
              </a:spcBef>
              <a:spcAft>
                <a:spcPct val="0"/>
              </a:spcAft>
              <a:buSzPts val="2400"/>
              <a:tabLst/>
            </a:pPr>
            <a:r>
              <a:rPr lang="en-US" altLang="en-US" sz="2200" kern="1200" dirty="0">
                <a:solidFill>
                  <a:srgbClr val="000000"/>
                </a:solidFill>
                <a:latin typeface="Arial (Body)"/>
                <a:ea typeface="+mn-ea"/>
                <a:cs typeface="+mn-cs"/>
              </a:rPr>
              <a:t>Statistics for comparing groups (e.g., chi-square)</a:t>
            </a:r>
          </a:p>
          <a:p>
            <a:pPr marL="255651" lvl="0" indent="-255651">
              <a:spcBef>
                <a:spcPts val="1200"/>
              </a:spcBef>
              <a:spcAft>
                <a:spcPct val="0"/>
              </a:spcAft>
              <a:buSzPts val="2400"/>
              <a:tabLst/>
            </a:pPr>
            <a:r>
              <a:rPr lang="en-US" altLang="en-US" sz="2200" kern="1200" dirty="0">
                <a:solidFill>
                  <a:srgbClr val="000000"/>
                </a:solidFill>
                <a:latin typeface="Arial (Body)"/>
                <a:ea typeface="+mn-ea"/>
                <a:cs typeface="+mn-cs"/>
              </a:rPr>
              <a:t>Identification of types of experimental designs (Campbell and Stanley,1963)</a:t>
            </a:r>
          </a:p>
          <a:p>
            <a:pPr marL="255651" lvl="0" indent="-255651">
              <a:spcBef>
                <a:spcPts val="1200"/>
              </a:spcBef>
              <a:spcAft>
                <a:spcPct val="0"/>
              </a:spcAft>
              <a:buSzPts val="2400"/>
              <a:tabLst/>
            </a:pPr>
            <a:r>
              <a:rPr lang="en-US" altLang="en-US" sz="2200" kern="1200" dirty="0">
                <a:solidFill>
                  <a:srgbClr val="000000"/>
                </a:solidFill>
                <a:latin typeface="Arial (Body)"/>
                <a:ea typeface="+mn-ea"/>
                <a:cs typeface="+mn-cs"/>
              </a:rPr>
              <a:t>Types of basic designs and threats (Cook and Campbell, 1979)</a:t>
            </a:r>
          </a:p>
          <a:p>
            <a:pPr marL="255651" lvl="0" indent="-255651">
              <a:spcBef>
                <a:spcPts val="1200"/>
              </a:spcBef>
              <a:spcAft>
                <a:spcPct val="0"/>
              </a:spcAft>
              <a:buSzPts val="2400"/>
              <a:tabLst/>
            </a:pPr>
            <a:r>
              <a:rPr lang="en-US" altLang="en-US" sz="2200" kern="1200" dirty="0">
                <a:solidFill>
                  <a:srgbClr val="000000"/>
                </a:solidFill>
                <a:latin typeface="Arial (Body)"/>
                <a:ea typeface="+mn-ea"/>
                <a:cs typeface="+mn-cs"/>
              </a:rPr>
              <a:t>Complicated experiments with many variables (since 1980)</a:t>
            </a:r>
          </a:p>
          <a:p>
            <a:pPr marL="255651" lvl="0" indent="-255651">
              <a:spcBef>
                <a:spcPts val="1200"/>
              </a:spcBef>
              <a:spcAft>
                <a:spcPct val="0"/>
              </a:spcAft>
              <a:buSzPts val="2400"/>
              <a:tabLst/>
            </a:pPr>
            <a:r>
              <a:rPr lang="en-US" altLang="en-US" sz="2200" kern="1200" dirty="0">
                <a:solidFill>
                  <a:srgbClr val="000000"/>
                </a:solidFill>
                <a:latin typeface="Arial (Body)"/>
                <a:ea typeface="+mn-ea"/>
                <a:cs typeface="+mn-cs"/>
              </a:rPr>
              <a:t>Observational studies (Rosenbaum, 2002)</a:t>
            </a:r>
          </a:p>
        </p:txBody>
      </p:sp>
    </p:spTree>
    <p:extLst>
      <p:ext uri="{BB962C8B-B14F-4D97-AF65-F5344CB8AC3E}">
        <p14:creationId xmlns:p14="http://schemas.microsoft.com/office/powerpoint/2010/main" val="2973693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Key Characteristics of Experiments?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Random assignment</a:t>
            </a:r>
          </a:p>
          <a:p>
            <a:pPr marL="255651" lvl="0" indent="-255651">
              <a:spcAft>
                <a:spcPct val="0"/>
              </a:spcAft>
              <a:buSzPts val="2400"/>
              <a:tabLst/>
            </a:pPr>
            <a:r>
              <a:rPr lang="en-US" altLang="en-US" sz="2400" kern="1200" dirty="0">
                <a:solidFill>
                  <a:srgbClr val="000000"/>
                </a:solidFill>
                <a:latin typeface="Arial (Body)"/>
                <a:ea typeface="+mn-ea"/>
                <a:cs typeface="+mn-cs"/>
              </a:rPr>
              <a:t>Control over extraneous variables</a:t>
            </a:r>
          </a:p>
          <a:p>
            <a:pPr marL="255651" lvl="0" indent="-255651">
              <a:spcAft>
                <a:spcPct val="0"/>
              </a:spcAft>
              <a:buSzPts val="2400"/>
              <a:tabLst/>
            </a:pPr>
            <a:r>
              <a:rPr lang="en-US" altLang="en-US" sz="2400" kern="1200" dirty="0">
                <a:solidFill>
                  <a:srgbClr val="000000"/>
                </a:solidFill>
                <a:latin typeface="Arial (Body)"/>
                <a:ea typeface="+mn-ea"/>
                <a:cs typeface="+mn-cs"/>
              </a:rPr>
              <a:t>Manipulation of the treatment conditions</a:t>
            </a:r>
          </a:p>
          <a:p>
            <a:pPr marL="255651" lvl="0" indent="-255651">
              <a:spcAft>
                <a:spcPct val="0"/>
              </a:spcAft>
              <a:buSzPts val="2400"/>
              <a:tabLst/>
            </a:pPr>
            <a:r>
              <a:rPr lang="en-US" altLang="en-US" sz="2400" kern="1200" dirty="0">
                <a:solidFill>
                  <a:srgbClr val="000000"/>
                </a:solidFill>
                <a:latin typeface="Arial (Body)"/>
                <a:ea typeface="+mn-ea"/>
                <a:cs typeface="+mn-cs"/>
              </a:rPr>
              <a:t>Outcome measures</a:t>
            </a:r>
          </a:p>
          <a:p>
            <a:pPr marL="255651" lvl="0" indent="-255651">
              <a:spcAft>
                <a:spcPct val="0"/>
              </a:spcAft>
              <a:buSzPts val="2400"/>
              <a:tabLst/>
            </a:pPr>
            <a:r>
              <a:rPr lang="en-US" altLang="en-US" sz="2400" kern="1200" dirty="0">
                <a:solidFill>
                  <a:srgbClr val="000000"/>
                </a:solidFill>
                <a:latin typeface="Arial (Body)"/>
                <a:ea typeface="+mn-ea"/>
                <a:cs typeface="+mn-cs"/>
              </a:rPr>
              <a:t>Group comparisons</a:t>
            </a:r>
          </a:p>
          <a:p>
            <a:pPr marL="255651" lvl="0" indent="-255651">
              <a:spcAft>
                <a:spcPct val="0"/>
              </a:spcAft>
              <a:buSzPts val="2400"/>
              <a:tabLst/>
            </a:pPr>
            <a:r>
              <a:rPr lang="en-US" altLang="en-US" sz="2400" kern="1200" dirty="0">
                <a:solidFill>
                  <a:srgbClr val="000000"/>
                </a:solidFill>
                <a:latin typeface="Arial (Body)"/>
                <a:ea typeface="+mn-ea"/>
                <a:cs typeface="+mn-cs"/>
              </a:rPr>
              <a:t>Threats to validity</a:t>
            </a:r>
          </a:p>
        </p:txBody>
      </p:sp>
    </p:spTree>
    <p:extLst>
      <p:ext uri="{BB962C8B-B14F-4D97-AF65-F5344CB8AC3E}">
        <p14:creationId xmlns:p14="http://schemas.microsoft.com/office/powerpoint/2010/main" val="338341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Pretests and Posttests</a:t>
            </a:r>
            <a:endParaRPr lang="en-US" kern="1200" dirty="0">
              <a:latin typeface="Times New Roman" panose="02020603050405020304" pitchFamily="18" charset="0"/>
              <a:ea typeface="+mj-ea"/>
              <a:cs typeface="Times New Roman" panose="02020603050405020304" pitchFamily="18" charset="0"/>
            </a:endParaRPr>
          </a:p>
        </p:txBody>
      </p:sp>
      <p:pic>
        <p:nvPicPr>
          <p:cNvPr id="3" name="Picture 2" descr="An arrow points from Pretest to Posttest. Another arrow points from Intervention to the arrow that connects Pretest and Posttest."/>
          <p:cNvPicPr>
            <a:picLocks noChangeAspect="1"/>
          </p:cNvPicPr>
          <p:nvPr/>
        </p:nvPicPr>
        <p:blipFill>
          <a:blip r:embed="rId2"/>
          <a:stretch>
            <a:fillRect/>
          </a:stretch>
        </p:blipFill>
        <p:spPr>
          <a:xfrm>
            <a:off x="799980" y="2239485"/>
            <a:ext cx="7462151" cy="2651990"/>
          </a:xfrm>
          <a:prstGeom prst="rect">
            <a:avLst/>
          </a:prstGeom>
        </p:spPr>
      </p:pic>
    </p:spTree>
    <p:extLst>
      <p:ext uri="{BB962C8B-B14F-4D97-AF65-F5344CB8AC3E}">
        <p14:creationId xmlns:p14="http://schemas.microsoft.com/office/powerpoint/2010/main" val="2858333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nb-NO" kern="1200" dirty="0">
                <a:latin typeface="Times New Roman" panose="02020603050405020304" pitchFamily="18" charset="0"/>
                <a:ea typeface="+mj-ea"/>
                <a:cs typeface="Times New Roman" panose="02020603050405020304" pitchFamily="18" charset="0"/>
              </a:rPr>
              <a:t>Figure 10.1 Controlling for Covariate</a:t>
            </a:r>
            <a:endParaRPr lang="en-US" kern="1200" dirty="0">
              <a:latin typeface="Times New Roman" panose="02020603050405020304" pitchFamily="18" charset="0"/>
              <a:ea typeface="+mj-ea"/>
              <a:cs typeface="Times New Roman" panose="02020603050405020304" pitchFamily="18" charset="0"/>
            </a:endParaRPr>
          </a:p>
        </p:txBody>
      </p:sp>
      <p:pic>
        <p:nvPicPr>
          <p:cNvPr id="3" name="Picture 2" descr="Two Venn Diagrams are displayed. The first diagram has two circles intersecting with each other. Circle 1 shows Independent variable, circle 2 shows dependent variable. There area of intersection shows variance. The second diagram has three circles. Circle 1 shows independent variable, type of instruction. Circle 2 shows dependent variable, rates of smoking. Circle 3 shows Covariate, parents who smoke. Circle 1 is intersecting with circle 2. Circle 2 is intersecting with circle 3. The area of intersection between circle 1 and circle 2 shows variance. The area of intersection between circle 2 and 3 shows variance removed."/>
          <p:cNvPicPr>
            <a:picLocks noChangeAspect="1"/>
          </p:cNvPicPr>
          <p:nvPr/>
        </p:nvPicPr>
        <p:blipFill>
          <a:blip r:embed="rId3"/>
          <a:stretch>
            <a:fillRect/>
          </a:stretch>
        </p:blipFill>
        <p:spPr>
          <a:xfrm>
            <a:off x="622333" y="1701305"/>
            <a:ext cx="7899334" cy="4348150"/>
          </a:xfrm>
          <a:prstGeom prst="rect">
            <a:avLst/>
          </a:prstGeom>
        </p:spPr>
      </p:pic>
    </p:spTree>
    <p:extLst>
      <p:ext uri="{BB962C8B-B14F-4D97-AF65-F5344CB8AC3E}">
        <p14:creationId xmlns:p14="http://schemas.microsoft.com/office/powerpoint/2010/main" val="1084427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Figure 10.2 The Matching Process Based on Gender</a:t>
            </a:r>
            <a:endParaRPr lang="en-US" kern="1200" dirty="0">
              <a:latin typeface="Times New Roman" panose="02020603050405020304" pitchFamily="18" charset="0"/>
              <a:ea typeface="+mj-ea"/>
              <a:cs typeface="Times New Roman" panose="02020603050405020304" pitchFamily="18" charset="0"/>
            </a:endParaRPr>
          </a:p>
        </p:txBody>
      </p:sp>
      <p:pic>
        <p:nvPicPr>
          <p:cNvPr id="3" name="Picture 2" descr="There is a list of names as follows. : John, Jim, James, Josh, Jackson, Jane Johanna, Julie, Jean and Jeb. There are two circles in the illustration. The first circle represents experimental group. The second circle represents control group. The experimental group includes John, James, Jackson, Johanna, and Jean. The control group includes Jim, Josh, Jeb, Jane and Julie."/>
          <p:cNvPicPr>
            <a:picLocks noChangeAspect="1"/>
          </p:cNvPicPr>
          <p:nvPr/>
        </p:nvPicPr>
        <p:blipFill>
          <a:blip r:embed="rId2"/>
          <a:stretch>
            <a:fillRect/>
          </a:stretch>
        </p:blipFill>
        <p:spPr>
          <a:xfrm>
            <a:off x="588473" y="1860871"/>
            <a:ext cx="7748688" cy="4255377"/>
          </a:xfrm>
          <a:prstGeom prst="rect">
            <a:avLst/>
          </a:prstGeom>
        </p:spPr>
      </p:pic>
    </p:spTree>
    <p:extLst>
      <p:ext uri="{BB962C8B-B14F-4D97-AF65-F5344CB8AC3E}">
        <p14:creationId xmlns:p14="http://schemas.microsoft.com/office/powerpoint/2010/main" val="1491657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Figure 10.3 Experimental Manipulation of a Treatment Condition</a:t>
            </a:r>
          </a:p>
        </p:txBody>
      </p:sp>
      <p:sp>
        <p:nvSpPr>
          <p:cNvPr id="3" name="Text Placeholder 2"/>
          <p:cNvSpPr>
            <a:spLocks noGrp="1"/>
          </p:cNvSpPr>
          <p:nvPr>
            <p:ph idx="1"/>
          </p:nvPr>
        </p:nvSpPr>
        <p:spPr>
          <a:xfrm>
            <a:off x="457200" y="1600200"/>
            <a:ext cx="4769893" cy="1934570"/>
          </a:xfrm>
        </p:spPr>
        <p:txBody>
          <a:bodyPr wrap="square" lIns="91425" tIns="91425" rIns="91425" bIns="91425">
            <a:noAutofit/>
          </a:bodyPr>
          <a:lstStyle/>
          <a:p>
            <a:pPr marL="432054" lvl="0" indent="-432054">
              <a:buSzPts val="2400"/>
              <a:buNone/>
            </a:pPr>
            <a:r>
              <a:rPr lang="en-US" altLang="en-US" sz="2000" b="1" kern="1200" dirty="0">
                <a:solidFill>
                  <a:srgbClr val="000000"/>
                </a:solidFill>
                <a:latin typeface="Arial (Body)"/>
                <a:ea typeface="+mn-ea"/>
                <a:cs typeface="+mn-cs"/>
              </a:rPr>
              <a:t>Independent variables</a:t>
            </a:r>
          </a:p>
          <a:p>
            <a:pPr marL="432054" lvl="0" indent="-432054">
              <a:spcAft>
                <a:spcPct val="0"/>
              </a:spcAft>
              <a:buFont typeface="+mj-lt"/>
              <a:buAutoNum type="arabicPeriod"/>
            </a:pPr>
            <a:r>
              <a:rPr lang="en-US" altLang="en-US" sz="2000" kern="1200" dirty="0">
                <a:solidFill>
                  <a:srgbClr val="000000"/>
                </a:solidFill>
                <a:latin typeface="Arial (Body)"/>
                <a:ea typeface="+mn-ea"/>
                <a:cs typeface="+mn-cs"/>
              </a:rPr>
              <a:t>Age (cannot manipulate)</a:t>
            </a:r>
          </a:p>
          <a:p>
            <a:pPr marL="432054" lvl="0" indent="-432054">
              <a:spcAft>
                <a:spcPct val="0"/>
              </a:spcAft>
              <a:buFont typeface="+mj-lt"/>
              <a:buAutoNum type="arabicPeriod"/>
            </a:pPr>
            <a:r>
              <a:rPr lang="en-US" altLang="en-US" sz="2000" kern="1200" dirty="0">
                <a:solidFill>
                  <a:srgbClr val="000000"/>
                </a:solidFill>
                <a:latin typeface="Arial (Body)"/>
                <a:ea typeface="+mn-ea"/>
                <a:cs typeface="+mn-cs"/>
              </a:rPr>
              <a:t>Gender (cannot manipulate)</a:t>
            </a:r>
          </a:p>
          <a:p>
            <a:pPr marL="432054" lvl="0" indent="-432054">
              <a:spcAft>
                <a:spcPct val="0"/>
              </a:spcAft>
              <a:buFont typeface="+mj-lt"/>
              <a:buAutoNum type="arabicPeriod"/>
            </a:pPr>
            <a:r>
              <a:rPr lang="en-US" altLang="en-US" sz="2000" kern="1200" dirty="0">
                <a:solidFill>
                  <a:srgbClr val="000000"/>
                </a:solidFill>
                <a:latin typeface="Arial (Body)"/>
                <a:ea typeface="+mn-ea"/>
                <a:cs typeface="+mn-cs"/>
              </a:rPr>
              <a:t>Types of instruction (can manipulate)</a:t>
            </a:r>
          </a:p>
        </p:txBody>
      </p:sp>
      <p:sp>
        <p:nvSpPr>
          <p:cNvPr id="5" name="Content Placeholder 4"/>
          <p:cNvSpPr>
            <a:spLocks noGrp="1"/>
          </p:cNvSpPr>
          <p:nvPr>
            <p:ph idx="13"/>
          </p:nvPr>
        </p:nvSpPr>
        <p:spPr>
          <a:xfrm>
            <a:off x="457200" y="3636767"/>
            <a:ext cx="4657838" cy="2208672"/>
          </a:xfrm>
        </p:spPr>
        <p:txBody>
          <a:bodyPr/>
          <a:lstStyle/>
          <a:p>
            <a:pPr marL="740664" lvl="1" indent="-429768">
              <a:spcAft>
                <a:spcPct val="0"/>
              </a:spcAft>
              <a:buNone/>
            </a:pPr>
            <a:r>
              <a:rPr lang="en-US" altLang="en-US" sz="2000" kern="1200" dirty="0">
                <a:solidFill>
                  <a:schemeClr val="tx2"/>
                </a:solidFill>
                <a:latin typeface="Arial (Body)"/>
                <a:ea typeface="+mn-ea"/>
              </a:rPr>
              <a:t>a.</a:t>
            </a:r>
            <a:r>
              <a:rPr lang="en-US" altLang="en-US" sz="2000" kern="1200" dirty="0">
                <a:solidFill>
                  <a:srgbClr val="000000"/>
                </a:solidFill>
                <a:latin typeface="Arial (Body)"/>
                <a:ea typeface="+mn-ea"/>
              </a:rPr>
              <a:t> Lecture (control)</a:t>
            </a:r>
          </a:p>
          <a:p>
            <a:pPr marL="573088" lvl="1" indent="-261938">
              <a:spcAft>
                <a:spcPct val="0"/>
              </a:spcAft>
              <a:buNone/>
            </a:pPr>
            <a:r>
              <a:rPr lang="en-US" altLang="en-US" sz="2000" kern="1200" dirty="0">
                <a:solidFill>
                  <a:schemeClr val="tx2"/>
                </a:solidFill>
                <a:latin typeface="Arial (Body)"/>
                <a:ea typeface="+mn-ea"/>
              </a:rPr>
              <a:t>b.</a:t>
            </a:r>
            <a:r>
              <a:rPr lang="en-US" altLang="en-US" sz="2000" kern="1200" dirty="0">
                <a:solidFill>
                  <a:srgbClr val="000000"/>
                </a:solidFill>
                <a:latin typeface="Arial (Body)"/>
                <a:ea typeface="+mn-ea"/>
              </a:rPr>
              <a:t> Lecture + hazard discussion (comparison)</a:t>
            </a:r>
          </a:p>
          <a:p>
            <a:pPr marL="573088" lvl="1" indent="-261938">
              <a:spcAft>
                <a:spcPct val="0"/>
              </a:spcAft>
              <a:buNone/>
            </a:pPr>
            <a:r>
              <a:rPr lang="en-US" altLang="en-US" sz="2000" kern="1200" dirty="0">
                <a:solidFill>
                  <a:schemeClr val="tx2"/>
                </a:solidFill>
                <a:latin typeface="Arial (Body)"/>
                <a:ea typeface="+mn-ea"/>
              </a:rPr>
              <a:t>c.</a:t>
            </a:r>
            <a:r>
              <a:rPr lang="en-US" altLang="en-US" sz="2000" kern="1200" dirty="0">
                <a:solidFill>
                  <a:srgbClr val="000000"/>
                </a:solidFill>
                <a:latin typeface="Arial (Body)"/>
                <a:ea typeface="+mn-ea"/>
              </a:rPr>
              <a:t> Lecture + hazard discussion + slides of damaged lungs (experimental)</a:t>
            </a:r>
            <a:endParaRPr lang="en-US" sz="2000" kern="1200" dirty="0">
              <a:solidFill>
                <a:srgbClr val="000000"/>
              </a:solidFill>
              <a:latin typeface="Arial (Body)"/>
              <a:ea typeface="+mn-ea"/>
            </a:endParaRPr>
          </a:p>
        </p:txBody>
      </p:sp>
      <p:sp>
        <p:nvSpPr>
          <p:cNvPr id="4" name="Text Placeholder 3"/>
          <p:cNvSpPr>
            <a:spLocks noGrp="1"/>
          </p:cNvSpPr>
          <p:nvPr>
            <p:ph type="body" idx="4294967295"/>
          </p:nvPr>
        </p:nvSpPr>
        <p:spPr>
          <a:xfrm>
            <a:off x="5446592" y="1624079"/>
            <a:ext cx="3124200" cy="1082175"/>
          </a:xfrm>
        </p:spPr>
        <p:txBody>
          <a:bodyPr wrap="square" lIns="91425" tIns="91425" rIns="91425" bIns="91425">
            <a:noAutofit/>
          </a:bodyPr>
          <a:lstStyle/>
          <a:p>
            <a:pPr marL="432054" lvl="0" indent="-432054">
              <a:buSzPts val="2400"/>
              <a:buNone/>
            </a:pPr>
            <a:r>
              <a:rPr lang="en-US" altLang="en-US" sz="2000" b="1" kern="1200" dirty="0">
                <a:solidFill>
                  <a:srgbClr val="000000"/>
                </a:solidFill>
                <a:latin typeface="Arial (Body)"/>
                <a:ea typeface="+mn-ea"/>
                <a:cs typeface="+mn-cs"/>
              </a:rPr>
              <a:t>Dependent variable</a:t>
            </a:r>
          </a:p>
          <a:p>
            <a:pPr marL="432054" lvl="0" indent="-432054">
              <a:spcAft>
                <a:spcPct val="0"/>
              </a:spcAft>
              <a:buFont typeface="+mj-lt"/>
              <a:buAutoNum type="arabicPeriod"/>
            </a:pPr>
            <a:r>
              <a:rPr lang="en-US" altLang="en-US" sz="2000" kern="1200" dirty="0">
                <a:solidFill>
                  <a:srgbClr val="000000"/>
                </a:solidFill>
                <a:latin typeface="Arial (Body)"/>
                <a:ea typeface="+mn-ea"/>
                <a:cs typeface="+mn-cs"/>
              </a:rPr>
              <a:t>Frequency of smoking</a:t>
            </a:r>
            <a:endParaRPr lang="en-US" sz="2000" kern="1200" dirty="0">
              <a:solidFill>
                <a:srgbClr val="000000"/>
              </a:solidFill>
              <a:latin typeface="Arial (Body)"/>
              <a:ea typeface="+mn-ea"/>
              <a:cs typeface="+mn-cs"/>
            </a:endParaRPr>
          </a:p>
        </p:txBody>
      </p:sp>
    </p:spTree>
    <p:extLst>
      <p:ext uri="{BB962C8B-B14F-4D97-AF65-F5344CB8AC3E}">
        <p14:creationId xmlns:p14="http://schemas.microsoft.com/office/powerpoint/2010/main" val="3470971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Key Characteristics of Experiments?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Outcome Measures</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Outcome is dependent variable (also called response, criterion, posttest)</a:t>
            </a:r>
          </a:p>
          <a:p>
            <a:pPr marL="255651" lvl="0" indent="-255651">
              <a:spcAft>
                <a:spcPct val="0"/>
              </a:spcAft>
              <a:buSzPts val="2400"/>
              <a:tabLst/>
            </a:pPr>
            <a:r>
              <a:rPr lang="en-US" altLang="en-US" sz="2400" kern="1200" dirty="0">
                <a:solidFill>
                  <a:srgbClr val="000000"/>
                </a:solidFill>
                <a:latin typeface="Arial (Body)"/>
                <a:ea typeface="+mn-ea"/>
                <a:cs typeface="+mn-cs"/>
              </a:rPr>
              <a:t>Presumed effect of treatment variable</a:t>
            </a:r>
          </a:p>
          <a:p>
            <a:pPr marL="255651" lvl="0" indent="-255651">
              <a:spcAft>
                <a:spcPct val="0"/>
              </a:spcAft>
              <a:buSzPts val="2400"/>
              <a:tabLst/>
            </a:pPr>
            <a:r>
              <a:rPr lang="en-US" altLang="en-US" sz="2400" kern="1200" dirty="0">
                <a:solidFill>
                  <a:srgbClr val="000000"/>
                </a:solidFill>
                <a:latin typeface="Arial (Body)"/>
                <a:ea typeface="+mn-ea"/>
                <a:cs typeface="+mn-cs"/>
              </a:rPr>
              <a:t>Need to be responsive and valid measure</a:t>
            </a:r>
          </a:p>
          <a:p>
            <a:pPr marL="255651" lvl="0" indent="-255651">
              <a:spcAft>
                <a:spcPct val="0"/>
              </a:spcAft>
              <a:buSzPts val="2400"/>
              <a:tabLst/>
            </a:pPr>
            <a:r>
              <a:rPr lang="en-US" altLang="en-US" sz="2400" kern="1200" dirty="0">
                <a:solidFill>
                  <a:srgbClr val="000000"/>
                </a:solidFill>
                <a:latin typeface="Arial (Body)"/>
                <a:ea typeface="+mn-ea"/>
                <a:cs typeface="+mn-cs"/>
              </a:rPr>
              <a:t>Examples</a:t>
            </a:r>
          </a:p>
          <a:p>
            <a:pPr marL="741553" lvl="1" indent="-284353">
              <a:spcAft>
                <a:spcPct val="0"/>
              </a:spcAft>
              <a:buSzPts val="2400"/>
            </a:pPr>
            <a:r>
              <a:rPr lang="en-US" altLang="en-US" sz="2400" kern="1200" dirty="0">
                <a:solidFill>
                  <a:srgbClr val="000000"/>
                </a:solidFill>
                <a:latin typeface="Arial (Body)"/>
                <a:ea typeface="+mn-ea"/>
                <a:cs typeface="+mn-cs"/>
              </a:rPr>
              <a:t>Achievement test scores</a:t>
            </a:r>
          </a:p>
          <a:p>
            <a:pPr marL="741553" lvl="1" indent="-284353">
              <a:spcAft>
                <a:spcPct val="0"/>
              </a:spcAft>
              <a:buSzPts val="2400"/>
            </a:pPr>
            <a:r>
              <a:rPr lang="en-US" altLang="en-US" sz="2400" kern="1200" dirty="0">
                <a:solidFill>
                  <a:srgbClr val="000000"/>
                </a:solidFill>
                <a:latin typeface="Arial (Body)"/>
                <a:ea typeface="+mn-ea"/>
                <a:cs typeface="+mn-cs"/>
              </a:rPr>
              <a:t>Aptitude test scores</a:t>
            </a:r>
          </a:p>
          <a:p>
            <a:pPr marL="741553" lvl="1" indent="-284353">
              <a:spcAft>
                <a:spcPct val="0"/>
              </a:spcAft>
              <a:buSzPts val="2400"/>
            </a:pPr>
            <a:r>
              <a:rPr lang="en-US" altLang="en-US" sz="2400" kern="1200" dirty="0">
                <a:solidFill>
                  <a:srgbClr val="000000"/>
                </a:solidFill>
                <a:latin typeface="Arial (Body)"/>
                <a:ea typeface="+mn-ea"/>
                <a:cs typeface="+mn-cs"/>
              </a:rPr>
              <a:t>Mental health assessment scores</a:t>
            </a:r>
          </a:p>
        </p:txBody>
      </p:sp>
    </p:spTree>
    <p:extLst>
      <p:ext uri="{BB962C8B-B14F-4D97-AF65-F5344CB8AC3E}">
        <p14:creationId xmlns:p14="http://schemas.microsoft.com/office/powerpoint/2010/main" val="7093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Key Characteristics of Experiments?</a:t>
            </a:r>
            <a:r>
              <a:rPr lang="en-US" altLang="en-US" sz="3200" kern="1200" dirty="0">
                <a:latin typeface="Times New Roman" panose="02020603050405020304" pitchFamily="18" charset="0"/>
                <a:ea typeface="+mj-ea"/>
                <a:cs typeface="Times New Roman" panose="02020603050405020304" pitchFamily="18" charset="0"/>
              </a:rPr>
              <a:t> </a:t>
            </a:r>
            <a:r>
              <a:rPr lang="en-US" altLang="en-US" sz="2000" b="0" kern="1200" dirty="0">
                <a:latin typeface="Times New Roman" panose="02020603050405020304" pitchFamily="18" charset="0"/>
                <a:ea typeface="+mj-ea"/>
                <a:cs typeface="Times New Roman" panose="02020603050405020304" pitchFamily="18" charset="0"/>
              </a:rPr>
              <a:t>(14 of 17)</a:t>
            </a: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Threats to Validity</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S</a:t>
            </a:r>
            <a:r>
              <a:rPr lang="en-US" sz="2400" kern="1200" dirty="0">
                <a:solidFill>
                  <a:srgbClr val="000000"/>
                </a:solidFill>
                <a:latin typeface="Arial (Body)"/>
                <a:ea typeface="+mn-ea"/>
                <a:cs typeface="+mn-cs"/>
              </a:rPr>
              <a:t>pecific reasons for why we can be wrong when we make an inference in an experiment</a:t>
            </a:r>
          </a:p>
          <a:p>
            <a:pPr marL="741553" lvl="1" indent="-284353">
              <a:spcAft>
                <a:spcPct val="0"/>
              </a:spcAft>
              <a:buSzPts val="2400"/>
            </a:pPr>
            <a:r>
              <a:rPr lang="en-US" sz="2400" kern="1200" dirty="0">
                <a:solidFill>
                  <a:srgbClr val="000000"/>
                </a:solidFill>
                <a:latin typeface="Arial (Body)"/>
                <a:ea typeface="+mn-ea"/>
                <a:cs typeface="+mn-cs"/>
              </a:rPr>
              <a:t>Statistical conclusion validity</a:t>
            </a:r>
          </a:p>
          <a:p>
            <a:pPr marL="741553" lvl="1" indent="-284353">
              <a:spcAft>
                <a:spcPct val="0"/>
              </a:spcAft>
              <a:buSzPts val="2400"/>
            </a:pPr>
            <a:r>
              <a:rPr lang="en-US" sz="2400" kern="1200" dirty="0">
                <a:solidFill>
                  <a:srgbClr val="000000"/>
                </a:solidFill>
                <a:latin typeface="Arial (Body)"/>
                <a:ea typeface="+mn-ea"/>
                <a:cs typeface="+mn-cs"/>
              </a:rPr>
              <a:t>Construct validity</a:t>
            </a:r>
          </a:p>
          <a:p>
            <a:pPr marL="741553" lvl="1" indent="-284353">
              <a:spcAft>
                <a:spcPct val="0"/>
              </a:spcAft>
              <a:buSzPts val="2400"/>
            </a:pPr>
            <a:r>
              <a:rPr lang="en-US" sz="2400" kern="1200" dirty="0">
                <a:solidFill>
                  <a:srgbClr val="000000"/>
                </a:solidFill>
                <a:latin typeface="Arial (Body)"/>
                <a:ea typeface="+mn-ea"/>
                <a:cs typeface="+mn-cs"/>
              </a:rPr>
              <a:t>Internal validity</a:t>
            </a:r>
          </a:p>
          <a:p>
            <a:pPr marL="741553" lvl="1" indent="-284353">
              <a:spcAft>
                <a:spcPct val="0"/>
              </a:spcAft>
              <a:buSzPts val="2400"/>
            </a:pPr>
            <a:r>
              <a:rPr lang="en-US" sz="2400" kern="1200" dirty="0">
                <a:solidFill>
                  <a:srgbClr val="000000"/>
                </a:solidFill>
                <a:latin typeface="Arial (Body)"/>
                <a:ea typeface="+mn-ea"/>
                <a:cs typeface="+mn-cs"/>
              </a:rPr>
              <a:t>External validity</a:t>
            </a:r>
            <a:endParaRPr lang="en-US" alt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2881726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What Are the Types of Experimental Design?</a:t>
            </a:r>
            <a:r>
              <a:rPr lang="en-US" sz="3200" kern="1200" dirty="0">
                <a:latin typeface="Times New Roman" panose="02020603050405020304" pitchFamily="18" charset="0"/>
                <a:ea typeface="+mj-ea"/>
                <a:cs typeface="Times New Roman" panose="02020603050405020304" pitchFamily="18" charset="0"/>
              </a:rPr>
              <a:t> </a:t>
            </a:r>
            <a:endParaRPr 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533400" y="1828800"/>
            <a:ext cx="4038600" cy="3662511"/>
          </a:xfrm>
        </p:spPr>
        <p:txBody>
          <a:bodyPr wrap="square" lIns="91425" tIns="91425" rIns="91425" bIns="91425">
            <a:noAutofit/>
          </a:bodyPr>
          <a:lstStyle/>
          <a:p>
            <a:pPr marL="255651" lvl="0" indent="-255651">
              <a:buSzPts val="2400"/>
              <a:buNone/>
            </a:pPr>
            <a:r>
              <a:rPr lang="en-US" altLang="en-US" sz="2200" b="1" kern="1200" dirty="0">
                <a:solidFill>
                  <a:srgbClr val="000000"/>
                </a:solidFill>
                <a:latin typeface="Arial (Body)"/>
                <a:ea typeface="+mn-ea"/>
                <a:cs typeface="+mn-cs"/>
              </a:rPr>
              <a:t>Between Group designs</a:t>
            </a:r>
          </a:p>
          <a:p>
            <a:pPr marL="255651" lvl="0" indent="-255651">
              <a:spcAft>
                <a:spcPct val="0"/>
              </a:spcAft>
            </a:pPr>
            <a:r>
              <a:rPr lang="en-US" altLang="en-US" sz="2200" kern="1200" dirty="0">
                <a:solidFill>
                  <a:srgbClr val="000000"/>
                </a:solidFill>
                <a:latin typeface="Arial (Body)"/>
                <a:ea typeface="+mn-ea"/>
                <a:cs typeface="+mn-cs"/>
              </a:rPr>
              <a:t>True experiments (pre- and posttest, posttest only)</a:t>
            </a:r>
          </a:p>
          <a:p>
            <a:pPr marL="255651" lvl="0" indent="-255651">
              <a:spcAft>
                <a:spcPct val="0"/>
              </a:spcAft>
            </a:pPr>
            <a:r>
              <a:rPr lang="en-US" altLang="en-US" sz="2200" kern="1200" dirty="0">
                <a:solidFill>
                  <a:srgbClr val="000000"/>
                </a:solidFill>
                <a:latin typeface="Arial (Body)"/>
                <a:ea typeface="+mn-ea"/>
                <a:cs typeface="+mn-cs"/>
              </a:rPr>
              <a:t>Quasi-experiments (pre- and posttest, posttest only)</a:t>
            </a:r>
          </a:p>
          <a:p>
            <a:pPr marL="255651" lvl="0" indent="-255651">
              <a:spcAft>
                <a:spcPct val="0"/>
              </a:spcAft>
            </a:pPr>
            <a:r>
              <a:rPr lang="en-US" altLang="en-US" sz="2200" kern="1200" dirty="0">
                <a:solidFill>
                  <a:srgbClr val="000000"/>
                </a:solidFill>
                <a:latin typeface="Arial (Body)"/>
                <a:ea typeface="+mn-ea"/>
                <a:cs typeface="+mn-cs"/>
              </a:rPr>
              <a:t>Causal comparative research</a:t>
            </a:r>
          </a:p>
          <a:p>
            <a:pPr marL="255651" lvl="0" indent="-255651">
              <a:spcAft>
                <a:spcPct val="0"/>
              </a:spcAft>
            </a:pPr>
            <a:r>
              <a:rPr lang="en-US" altLang="en-US" sz="2200" kern="1200" dirty="0">
                <a:solidFill>
                  <a:srgbClr val="000000"/>
                </a:solidFill>
                <a:latin typeface="Arial (Body)"/>
                <a:ea typeface="+mn-ea"/>
                <a:cs typeface="+mn-cs"/>
              </a:rPr>
              <a:t>Factorial designs</a:t>
            </a:r>
            <a:endParaRPr lang="en-US" sz="2200" kern="1200" dirty="0">
              <a:solidFill>
                <a:srgbClr val="000000"/>
              </a:solidFill>
              <a:latin typeface="Arial (Body)"/>
              <a:ea typeface="+mn-ea"/>
              <a:cs typeface="+mn-cs"/>
            </a:endParaRPr>
          </a:p>
        </p:txBody>
      </p:sp>
      <p:sp>
        <p:nvSpPr>
          <p:cNvPr id="4" name="Text Placeholder 3"/>
          <p:cNvSpPr>
            <a:spLocks noGrp="1"/>
          </p:cNvSpPr>
          <p:nvPr>
            <p:ph type="body" idx="2"/>
          </p:nvPr>
        </p:nvSpPr>
        <p:spPr>
          <a:xfrm>
            <a:off x="4800600" y="1828800"/>
            <a:ext cx="3810000" cy="2977708"/>
          </a:xfrm>
        </p:spPr>
        <p:txBody>
          <a:bodyPr wrap="square" lIns="91425" tIns="91425" rIns="91425" bIns="91425">
            <a:noAutofit/>
          </a:bodyPr>
          <a:lstStyle/>
          <a:p>
            <a:pPr marL="0" lvl="0" indent="0">
              <a:buSzPts val="2400"/>
              <a:buNone/>
            </a:pPr>
            <a:r>
              <a:rPr lang="en-US" sz="2200" b="1" kern="1200" dirty="0">
                <a:solidFill>
                  <a:srgbClr val="000000"/>
                </a:solidFill>
                <a:latin typeface="Arial (Body)"/>
                <a:ea typeface="+mn-ea"/>
                <a:cs typeface="+mn-cs"/>
              </a:rPr>
              <a:t>Within-group or individual designs</a:t>
            </a:r>
          </a:p>
          <a:p>
            <a:pPr marL="255651" lvl="0" indent="-255651">
              <a:spcAft>
                <a:spcPct val="0"/>
              </a:spcAft>
            </a:pPr>
            <a:r>
              <a:rPr lang="en-US" sz="2200" kern="1200" dirty="0">
                <a:solidFill>
                  <a:srgbClr val="000000"/>
                </a:solidFill>
                <a:latin typeface="Arial (Body)"/>
                <a:ea typeface="+mn-ea"/>
                <a:cs typeface="+mn-cs"/>
              </a:rPr>
              <a:t>Time-series (interrupted, equivalent)</a:t>
            </a:r>
          </a:p>
          <a:p>
            <a:pPr marL="255651" lvl="0" indent="-255651">
              <a:spcAft>
                <a:spcPct val="0"/>
              </a:spcAft>
            </a:pPr>
            <a:r>
              <a:rPr lang="en-US" sz="2200" kern="1200" dirty="0">
                <a:solidFill>
                  <a:srgbClr val="000000"/>
                </a:solidFill>
                <a:latin typeface="Arial (Body)"/>
                <a:ea typeface="+mn-ea"/>
                <a:cs typeface="+mn-cs"/>
              </a:rPr>
              <a:t>Repeated measure</a:t>
            </a:r>
          </a:p>
          <a:p>
            <a:pPr marL="255651" lvl="0" indent="-255651">
              <a:spcAft>
                <a:spcPct val="0"/>
              </a:spcAft>
            </a:pPr>
            <a:r>
              <a:rPr lang="en-US" sz="2200" kern="1200" dirty="0">
                <a:solidFill>
                  <a:srgbClr val="000000"/>
                </a:solidFill>
                <a:latin typeface="Arial (Body)"/>
                <a:ea typeface="+mn-ea"/>
                <a:cs typeface="+mn-cs"/>
              </a:rPr>
              <a:t>Single subject</a:t>
            </a:r>
          </a:p>
        </p:txBody>
      </p:sp>
    </p:spTree>
    <p:extLst>
      <p:ext uri="{BB962C8B-B14F-4D97-AF65-F5344CB8AC3E}">
        <p14:creationId xmlns:p14="http://schemas.microsoft.com/office/powerpoint/2010/main" val="2050190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11</a:t>
            </a:r>
          </a:p>
        </p:txBody>
      </p:sp>
      <p:sp>
        <p:nvSpPr>
          <p:cNvPr id="5" name="Text Placeholder 4"/>
          <p:cNvSpPr>
            <a:spLocks noGrp="1"/>
          </p:cNvSpPr>
          <p:nvPr>
            <p:ph type="body" idx="3"/>
          </p:nvPr>
        </p:nvSpPr>
        <p:spPr>
          <a:xfrm>
            <a:off x="4773168" y="3114461"/>
            <a:ext cx="3913631" cy="1158959"/>
          </a:xfrm>
        </p:spPr>
        <p:txBody>
          <a:bodyPr/>
          <a:lstStyle/>
          <a:p>
            <a:pPr algn="ctr"/>
            <a:r>
              <a:rPr lang="en-US" altLang="en-US" dirty="0">
                <a:latin typeface="+mn-lt"/>
              </a:rPr>
              <a:t>Correlational Designs</a:t>
            </a: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3445872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is Correlational Research, When Do You Use It, and How Did It Develop?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256032" lvl="0" indent="-256032">
              <a:buSzPts val="2400"/>
              <a:tabLst/>
            </a:pPr>
            <a:r>
              <a:rPr lang="en-US" altLang="en-US" sz="2400" kern="1200" dirty="0">
                <a:solidFill>
                  <a:srgbClr val="000000"/>
                </a:solidFill>
                <a:latin typeface="Arial (Body)"/>
                <a:ea typeface="+mn-ea"/>
                <a:cs typeface="+mn-cs"/>
              </a:rPr>
              <a:t>In </a:t>
            </a:r>
            <a:r>
              <a:rPr lang="en-US" altLang="en-US" sz="2400" b="1" kern="1200" dirty="0">
                <a:solidFill>
                  <a:srgbClr val="000000"/>
                </a:solidFill>
                <a:latin typeface="Arial (Body)"/>
                <a:ea typeface="+mn-ea"/>
                <a:cs typeface="+mn-cs"/>
              </a:rPr>
              <a:t>correlational research designs</a:t>
            </a:r>
            <a:r>
              <a:rPr lang="en-US" altLang="en-US" sz="2400" kern="1200" dirty="0">
                <a:solidFill>
                  <a:srgbClr val="000000"/>
                </a:solidFill>
                <a:latin typeface="Arial (Body)"/>
                <a:ea typeface="+mn-ea"/>
                <a:cs typeface="+mn-cs"/>
              </a:rPr>
              <a:t>, investigators use the correlation statistical test to describe and measure the degree of association (or relationship) between two or more variables or sets of scores</a:t>
            </a:r>
          </a:p>
          <a:p>
            <a:pPr marL="256032" lvl="0" indent="-256032">
              <a:buSzPts val="2400"/>
              <a:tabLst/>
            </a:pPr>
            <a:r>
              <a:rPr lang="en-US" altLang="en-US" sz="2400" b="1" kern="1200" dirty="0">
                <a:solidFill>
                  <a:srgbClr val="000000"/>
                </a:solidFill>
                <a:latin typeface="Arial (Body)"/>
                <a:ea typeface="+mn-ea"/>
                <a:cs typeface="+mn-cs"/>
              </a:rPr>
              <a:t>Product-moment correlation coefficient</a:t>
            </a:r>
            <a:r>
              <a:rPr lang="en-US" altLang="en-US" sz="2400" kern="1200" dirty="0">
                <a:solidFill>
                  <a:srgbClr val="000000"/>
                </a:solidFill>
                <a:latin typeface="Arial (Body)"/>
                <a:ea typeface="+mn-ea"/>
                <a:cs typeface="+mn-cs"/>
              </a:rPr>
              <a:t>: statistic that expresses linear relationships</a:t>
            </a:r>
          </a:p>
        </p:txBody>
      </p:sp>
    </p:spTree>
    <p:extLst>
      <p:ext uri="{BB962C8B-B14F-4D97-AF65-F5344CB8AC3E}">
        <p14:creationId xmlns:p14="http://schemas.microsoft.com/office/powerpoint/2010/main" val="1590749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is Correlational Research, When Do You Use It, and How Did It Develop?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530777"/>
          </a:xfrm>
        </p:spPr>
        <p:txBody>
          <a:bodyPr wrap="square" lIns="91425" tIns="91425" rIns="91425" bIns="91425">
            <a:noAutofit/>
          </a:bodyPr>
          <a:lstStyle/>
          <a:p>
            <a:pPr marL="0" lvl="0" indent="0">
              <a:buSzPts val="2400"/>
              <a:buNone/>
              <a:tabLst/>
            </a:pPr>
            <a:r>
              <a:rPr lang="en-US" sz="2200" b="1" kern="1200" dirty="0">
                <a:solidFill>
                  <a:srgbClr val="000000"/>
                </a:solidFill>
                <a:latin typeface="Arial (Body)"/>
                <a:ea typeface="+mn-ea"/>
                <a:cs typeface="+mn-cs"/>
              </a:rPr>
              <a:t>How Did Correlational Research Develop?</a:t>
            </a:r>
            <a:endParaRPr lang="en-US" altLang="en-US" sz="2200" b="1" kern="1200" dirty="0">
              <a:solidFill>
                <a:srgbClr val="000000"/>
              </a:solidFill>
              <a:latin typeface="Arial (Body)"/>
              <a:ea typeface="+mn-ea"/>
              <a:cs typeface="+mn-cs"/>
            </a:endParaRPr>
          </a:p>
          <a:p>
            <a:pPr marL="256032" lvl="0" indent="-256032">
              <a:buSzPts val="2400"/>
              <a:tabLst/>
            </a:pPr>
            <a:r>
              <a:rPr lang="en-US" altLang="en-US" sz="2200" kern="1200" dirty="0">
                <a:solidFill>
                  <a:srgbClr val="000000"/>
                </a:solidFill>
                <a:latin typeface="Arial (Body)"/>
                <a:ea typeface="+mn-ea"/>
                <a:cs typeface="+mn-cs"/>
              </a:rPr>
              <a:t>1895 Pearson develops correlation formula.</a:t>
            </a:r>
          </a:p>
          <a:p>
            <a:pPr marL="256032" lvl="0" indent="-256032">
              <a:buSzPts val="2400"/>
              <a:tabLst/>
            </a:pPr>
            <a:r>
              <a:rPr lang="en-US" altLang="en-US" sz="2200" kern="1200" dirty="0">
                <a:solidFill>
                  <a:srgbClr val="000000"/>
                </a:solidFill>
                <a:latin typeface="Arial (Body)"/>
                <a:ea typeface="+mn-ea"/>
                <a:cs typeface="+mn-cs"/>
              </a:rPr>
              <a:t>1897 Yule develops solutions for correlating two, three, and four variables.</a:t>
            </a:r>
          </a:p>
          <a:p>
            <a:pPr marL="256032" lvl="0" indent="-256032">
              <a:buSzPts val="2400"/>
              <a:tabLst/>
            </a:pPr>
            <a:r>
              <a:rPr lang="en-US" altLang="en-US" sz="2200" kern="1200" dirty="0">
                <a:solidFill>
                  <a:srgbClr val="000000"/>
                </a:solidFill>
                <a:latin typeface="Arial (Body)"/>
                <a:ea typeface="+mn-ea"/>
                <a:cs typeface="+mn-cs"/>
              </a:rPr>
              <a:t>1935 Fisher pioneered significance testing and analysis of variance.</a:t>
            </a:r>
          </a:p>
          <a:p>
            <a:pPr marL="256032" lvl="0" indent="-256032">
              <a:buSzPts val="2400"/>
              <a:tabLst/>
            </a:pPr>
            <a:r>
              <a:rPr lang="en-US" altLang="en-US" sz="2200" kern="1200" dirty="0">
                <a:solidFill>
                  <a:srgbClr val="000000"/>
                </a:solidFill>
                <a:latin typeface="Arial (Body)"/>
                <a:ea typeface="+mn-ea"/>
                <a:cs typeface="+mn-cs"/>
              </a:rPr>
              <a:t>1963 Campbell and Stanley write about experimental and quasi-experimental designs (including correlational designs).</a:t>
            </a:r>
          </a:p>
          <a:p>
            <a:pPr marL="256032" lvl="0" indent="-256032">
              <a:buSzPts val="2400"/>
              <a:tabLst/>
            </a:pPr>
            <a:r>
              <a:rPr lang="en-US" altLang="en-US" sz="2200" kern="1200" dirty="0">
                <a:solidFill>
                  <a:srgbClr val="000000"/>
                </a:solidFill>
                <a:latin typeface="Arial (Body)"/>
                <a:ea typeface="+mn-ea"/>
                <a:cs typeface="+mn-cs"/>
              </a:rPr>
              <a:t>1970s and 1980s computers give the ability to statistically control variables and do multiple regression.</a:t>
            </a:r>
          </a:p>
        </p:txBody>
      </p:sp>
    </p:spTree>
    <p:extLst>
      <p:ext uri="{BB962C8B-B14F-4D97-AF65-F5344CB8AC3E}">
        <p14:creationId xmlns:p14="http://schemas.microsoft.com/office/powerpoint/2010/main" val="57649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are the Key Characteristics of Correlational Designs</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3121702"/>
          </a:xfrm>
        </p:spPr>
        <p:txBody>
          <a:bodyPr wrap="square" lIns="91425" tIns="91425" rIns="91425" bIns="91425">
            <a:noAutofit/>
          </a:bodyPr>
          <a:lstStyle/>
          <a:p>
            <a:pPr marL="0" lvl="0" indent="0">
              <a:buSzPts val="2400"/>
              <a:buNone/>
              <a:tabLst/>
            </a:pPr>
            <a:r>
              <a:rPr lang="en-US" sz="2400" b="1" kern="1200" dirty="0">
                <a:solidFill>
                  <a:srgbClr val="000000"/>
                </a:solidFill>
                <a:latin typeface="Arial (Body)"/>
                <a:ea typeface="+mn-ea"/>
                <a:cs typeface="+mn-cs"/>
              </a:rPr>
              <a:t>Associations between Scores: What Is the Direction of the Association?</a:t>
            </a:r>
            <a:endParaRPr lang="en-US" altLang="en-US" sz="2400" b="1" kern="1200" dirty="0">
              <a:solidFill>
                <a:srgbClr val="000000"/>
              </a:solidFill>
              <a:latin typeface="Arial (Body)"/>
              <a:ea typeface="+mn-ea"/>
              <a:cs typeface="+mn-cs"/>
            </a:endParaRPr>
          </a:p>
          <a:p>
            <a:pPr marL="256032" lvl="0" indent="-256032">
              <a:buSzPts val="2400"/>
              <a:tabLst/>
            </a:pPr>
            <a:r>
              <a:rPr lang="en-US" altLang="en-US" sz="2400" kern="1200" dirty="0">
                <a:solidFill>
                  <a:srgbClr val="000000"/>
                </a:solidFill>
                <a:latin typeface="Arial (Body)"/>
                <a:ea typeface="+mn-ea"/>
                <a:cs typeface="+mn-cs"/>
              </a:rPr>
              <a:t>Direction</a:t>
            </a:r>
          </a:p>
          <a:p>
            <a:pPr lvl="1" indent="-285750">
              <a:buSzPts val="2400"/>
              <a:buFont typeface="Arial" panose="020B0604020202020204" pitchFamily="34" charset="0"/>
              <a:buChar char="–"/>
            </a:pPr>
            <a:r>
              <a:rPr lang="en-US" altLang="en-US" sz="2400" b="1" kern="1200" dirty="0">
                <a:solidFill>
                  <a:srgbClr val="000000"/>
                </a:solidFill>
                <a:latin typeface="Arial (Body)"/>
                <a:ea typeface="+mn-ea"/>
                <a:cs typeface="+mn-cs"/>
              </a:rPr>
              <a:t>Positive correlation </a:t>
            </a:r>
            <a:r>
              <a:rPr lang="en-US" altLang="en-US" sz="2400" kern="1200" dirty="0">
                <a:solidFill>
                  <a:srgbClr val="000000"/>
                </a:solidFill>
                <a:latin typeface="Arial (Body)"/>
                <a:ea typeface="+mn-ea"/>
                <a:cs typeface="+mn-cs"/>
              </a:rPr>
              <a:t>(“+” correlation coefficient) means points move in the same direction</a:t>
            </a:r>
          </a:p>
          <a:p>
            <a:pPr lvl="1" indent="-285750">
              <a:buSzPts val="2400"/>
              <a:buFont typeface="Arial" panose="020B0604020202020204" pitchFamily="34" charset="0"/>
              <a:buChar char="–"/>
            </a:pPr>
            <a:r>
              <a:rPr lang="en-US" altLang="en-US" sz="2400" b="1" kern="1200" dirty="0">
                <a:solidFill>
                  <a:srgbClr val="000000"/>
                </a:solidFill>
                <a:latin typeface="Arial (Body)"/>
                <a:ea typeface="+mn-ea"/>
                <a:cs typeface="+mn-cs"/>
              </a:rPr>
              <a:t>Negative correlation </a:t>
            </a:r>
            <a:r>
              <a:rPr lang="en-US" altLang="en-US" sz="2400" kern="1200" dirty="0">
                <a:solidFill>
                  <a:srgbClr val="000000"/>
                </a:solidFill>
                <a:latin typeface="Arial (Body)"/>
                <a:ea typeface="+mn-ea"/>
                <a:cs typeface="+mn-cs"/>
              </a:rPr>
              <a:t>(“-” correlation coefficient) means points move in the opposite direction</a:t>
            </a:r>
          </a:p>
        </p:txBody>
      </p:sp>
      <p:sp>
        <p:nvSpPr>
          <p:cNvPr id="4" name="Text Placeholder 3"/>
          <p:cNvSpPr>
            <a:spLocks noGrp="1"/>
          </p:cNvSpPr>
          <p:nvPr>
            <p:ph type="body" idx="2"/>
          </p:nvPr>
        </p:nvSpPr>
        <p:spPr>
          <a:xfrm>
            <a:off x="457200" y="4844561"/>
            <a:ext cx="8229600" cy="686810"/>
          </a:xfrm>
        </p:spPr>
        <p:txBody>
          <a:bodyPr/>
          <a:lstStyle/>
          <a:p>
            <a:r>
              <a:rPr lang="en-US" altLang="en-US" sz="2400" kern="1200" dirty="0">
                <a:solidFill>
                  <a:srgbClr val="000000"/>
                </a:solidFill>
                <a:latin typeface="Arial (Body)"/>
              </a:rPr>
              <a:t>If scores do note relate in a pattern, no linear association</a:t>
            </a:r>
            <a:endParaRPr lang="en-US" sz="2400" kern="1200" dirty="0">
              <a:solidFill>
                <a:srgbClr val="000000"/>
              </a:solidFill>
              <a:latin typeface="Arial (Body)"/>
            </a:endParaRPr>
          </a:p>
        </p:txBody>
      </p:sp>
    </p:spTree>
    <p:extLst>
      <p:ext uri="{BB962C8B-B14F-4D97-AF65-F5344CB8AC3E}">
        <p14:creationId xmlns:p14="http://schemas.microsoft.com/office/powerpoint/2010/main" val="4166928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are the Key Characteristics of Correlational Designs</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085704"/>
          </a:xfrm>
        </p:spPr>
        <p:txBody>
          <a:bodyPr wrap="square" lIns="91425" tIns="91425" rIns="91425" bIns="91425">
            <a:noAutofit/>
          </a:bodyPr>
          <a:lstStyle/>
          <a:p>
            <a:pPr marL="0" lvl="0" indent="0">
              <a:buSzPts val="2400"/>
              <a:buNone/>
              <a:tabLst/>
            </a:pPr>
            <a:r>
              <a:rPr lang="en-US" sz="2400" b="1" kern="1200" dirty="0">
                <a:solidFill>
                  <a:srgbClr val="000000"/>
                </a:solidFill>
                <a:latin typeface="Arial (Body)"/>
                <a:ea typeface="+mn-ea"/>
                <a:cs typeface="+mn-cs"/>
              </a:rPr>
              <a:t>Associations between Scores: What Is the Form of the Association?</a:t>
            </a:r>
            <a:endParaRPr lang="en-US" altLang="en-US" sz="2400" b="1" kern="1200" dirty="0">
              <a:solidFill>
                <a:srgbClr val="000000"/>
              </a:solidFill>
              <a:latin typeface="Arial (Body)"/>
              <a:ea typeface="+mn-ea"/>
              <a:cs typeface="+mn-cs"/>
            </a:endParaRPr>
          </a:p>
          <a:p>
            <a:pPr marL="256032" lvl="0" indent="-256032">
              <a:buSzPts val="2400"/>
              <a:tabLst/>
            </a:pPr>
            <a:r>
              <a:rPr lang="en-US" altLang="en-US" sz="2400" b="1" kern="1200" dirty="0">
                <a:solidFill>
                  <a:srgbClr val="000000"/>
                </a:solidFill>
                <a:latin typeface="Arial (Body)"/>
                <a:ea typeface="+mn-ea"/>
                <a:cs typeface="+mn-cs"/>
              </a:rPr>
              <a:t>Positive linear relationship</a:t>
            </a:r>
            <a:r>
              <a:rPr lang="en-US" altLang="en-US" sz="2400" kern="1200" dirty="0">
                <a:solidFill>
                  <a:srgbClr val="000000"/>
                </a:solidFill>
                <a:latin typeface="Arial (Body)"/>
                <a:ea typeface="+mn-ea"/>
                <a:cs typeface="+mn-cs"/>
              </a:rPr>
              <a:t>: </a:t>
            </a:r>
            <a:r>
              <a:rPr lang="en-US" sz="2400" kern="1200" dirty="0">
                <a:solidFill>
                  <a:srgbClr val="000000"/>
                </a:solidFill>
                <a:latin typeface="Arial (Body)"/>
                <a:ea typeface="+mn-ea"/>
                <a:cs typeface="+mn-cs"/>
              </a:rPr>
              <a:t>low (or high) scores on one variable relate to low (or high) scores on a second variable</a:t>
            </a:r>
          </a:p>
          <a:p>
            <a:pPr marL="256032" lvl="0" indent="-256032">
              <a:buSzPts val="2400"/>
              <a:tabLst/>
            </a:pPr>
            <a:r>
              <a:rPr lang="en-US" altLang="en-US" sz="2400" b="1" kern="1200" dirty="0">
                <a:solidFill>
                  <a:srgbClr val="000000"/>
                </a:solidFill>
                <a:latin typeface="Arial (Body)"/>
                <a:ea typeface="+mn-ea"/>
                <a:cs typeface="+mn-cs"/>
              </a:rPr>
              <a:t>Negative linear relationship</a:t>
            </a:r>
            <a:r>
              <a:rPr lang="en-US" altLang="en-US" sz="2400" kern="1200" dirty="0">
                <a:solidFill>
                  <a:srgbClr val="000000"/>
                </a:solidFill>
                <a:latin typeface="Arial (Body)"/>
                <a:ea typeface="+mn-ea"/>
                <a:cs typeface="+mn-cs"/>
              </a:rPr>
              <a:t>: low scores on one variable relate to high sores on a second variable</a:t>
            </a:r>
          </a:p>
          <a:p>
            <a:pPr marL="256032" lvl="0" indent="-256032">
              <a:buSzPts val="2400"/>
              <a:tabLst/>
            </a:pPr>
            <a:r>
              <a:rPr lang="en-US" altLang="en-US" sz="2400" b="1" kern="1200" dirty="0">
                <a:solidFill>
                  <a:srgbClr val="000000"/>
                </a:solidFill>
                <a:latin typeface="Arial (Body)"/>
                <a:ea typeface="+mn-ea"/>
                <a:cs typeface="+mn-cs"/>
              </a:rPr>
              <a:t>Curvilinear (or nonlinear)</a:t>
            </a:r>
            <a:r>
              <a:rPr lang="en-US" altLang="en-US" sz="2400" kern="1200" dirty="0">
                <a:solidFill>
                  <a:srgbClr val="000000"/>
                </a:solidFill>
                <a:latin typeface="Arial (Body)"/>
                <a:ea typeface="+mn-ea"/>
                <a:cs typeface="+mn-cs"/>
              </a:rPr>
              <a:t>: a </a:t>
            </a:r>
            <a:r>
              <a:rPr lang="pt-BR" altLang="en-US" sz="2400" kern="1200" dirty="0">
                <a:solidFill>
                  <a:srgbClr val="000000"/>
                </a:solidFill>
                <a:latin typeface="Arial (Body)"/>
                <a:ea typeface="+mn-ea"/>
                <a:cs typeface="+mn-cs"/>
              </a:rPr>
              <a:t>U-shaped </a:t>
            </a:r>
            <a:r>
              <a:rPr lang="en-US" altLang="en-US" sz="2400" kern="1200" dirty="0">
                <a:solidFill>
                  <a:srgbClr val="000000"/>
                </a:solidFill>
                <a:latin typeface="Arial (Body)"/>
                <a:ea typeface="+mn-ea"/>
                <a:cs typeface="+mn-cs"/>
              </a:rPr>
              <a:t>relationship of scores</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4087366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Figure 11.1 Patterns of Association between Two Variables</a:t>
            </a:r>
          </a:p>
        </p:txBody>
      </p:sp>
      <p:pic>
        <p:nvPicPr>
          <p:cNvPr id="5" name="Picture 4" descr="Three scatter plots show as follows. A, Positive linear, r equals to plus 0.75. Points plotted on the graph make an elliptical upward slope.  B, Negative linear, r equals to minus 0.68. Points plotted on the graph make an elliptical downward slope. C, No correlation, r equals to 0.00. Points on the graph are scattered making no slope."/>
          <p:cNvPicPr>
            <a:picLocks noChangeAspect="1"/>
          </p:cNvPicPr>
          <p:nvPr/>
        </p:nvPicPr>
        <p:blipFill>
          <a:blip r:embed="rId2"/>
          <a:stretch>
            <a:fillRect/>
          </a:stretch>
        </p:blipFill>
        <p:spPr>
          <a:xfrm>
            <a:off x="947337" y="1702588"/>
            <a:ext cx="7249326" cy="4112385"/>
          </a:xfrm>
          <a:prstGeom prst="rect">
            <a:avLst/>
          </a:prstGeom>
        </p:spPr>
      </p:pic>
    </p:spTree>
    <p:extLst>
      <p:ext uri="{BB962C8B-B14F-4D97-AF65-F5344CB8AC3E}">
        <p14:creationId xmlns:p14="http://schemas.microsoft.com/office/powerpoint/2010/main" val="1466291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Linear and Nonlinear Patterns</a:t>
            </a:r>
            <a:endParaRPr lang="en-US" kern="1200" dirty="0">
              <a:latin typeface="Times New Roman" panose="02020603050405020304" pitchFamily="18" charset="0"/>
              <a:ea typeface="+mj-ea"/>
              <a:cs typeface="Times New Roman" panose="02020603050405020304" pitchFamily="18" charset="0"/>
            </a:endParaRPr>
          </a:p>
        </p:txBody>
      </p:sp>
      <p:pic>
        <p:nvPicPr>
          <p:cNvPr id="3" name="Picture 2" descr="Two scatter plots show as follows. D, Curvilinear Points plotted on the graph form an inverted u shape on x axis. E, Curvilinear Points on the graph form a u shaped structure on x axis."/>
          <p:cNvPicPr>
            <a:picLocks noChangeAspect="1"/>
          </p:cNvPicPr>
          <p:nvPr/>
        </p:nvPicPr>
        <p:blipFill>
          <a:blip r:embed="rId2"/>
          <a:stretch>
            <a:fillRect/>
          </a:stretch>
        </p:blipFill>
        <p:spPr>
          <a:xfrm>
            <a:off x="962855" y="2335711"/>
            <a:ext cx="7218290" cy="2426418"/>
          </a:xfrm>
          <a:prstGeom prst="rect">
            <a:avLst/>
          </a:prstGeom>
        </p:spPr>
      </p:pic>
    </p:spTree>
    <p:extLst>
      <p:ext uri="{BB962C8B-B14F-4D97-AF65-F5344CB8AC3E}">
        <p14:creationId xmlns:p14="http://schemas.microsoft.com/office/powerpoint/2010/main" val="2256204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are the Key Characteristics of Correlational Designs</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2746948"/>
          </a:xfrm>
        </p:spPr>
        <p:txBody>
          <a:bodyPr wrap="square" lIns="91425" tIns="91425" rIns="91425" bIns="91425">
            <a:noAutofit/>
          </a:bodyPr>
          <a:lstStyle/>
          <a:p>
            <a:pPr marL="0" lvl="0" indent="0">
              <a:buSzPts val="2400"/>
              <a:buNone/>
              <a:tabLst/>
            </a:pPr>
            <a:r>
              <a:rPr lang="en-US" sz="2400" b="1" kern="1200" dirty="0">
                <a:solidFill>
                  <a:srgbClr val="000000"/>
                </a:solidFill>
                <a:latin typeface="Arial (Body)"/>
                <a:ea typeface="+mn-ea"/>
                <a:cs typeface="+mn-cs"/>
              </a:rPr>
              <a:t>Associations between Scores: What Are the Degree and Strength of Association?</a:t>
            </a:r>
            <a:endParaRPr lang="en-US" altLang="en-US" sz="2400" b="1" kern="1200" dirty="0">
              <a:solidFill>
                <a:srgbClr val="000000"/>
              </a:solidFill>
              <a:latin typeface="Arial (Body)"/>
              <a:ea typeface="+mn-ea"/>
              <a:cs typeface="+mn-cs"/>
            </a:endParaRPr>
          </a:p>
          <a:p>
            <a:pPr marL="256032" lvl="0" indent="-256032">
              <a:buSzPts val="2400"/>
              <a:tabLst/>
            </a:pPr>
            <a:r>
              <a:rPr lang="en-US" altLang="en-US" sz="2400" kern="1200" dirty="0">
                <a:solidFill>
                  <a:srgbClr val="000000"/>
                </a:solidFill>
                <a:latin typeface="Arial (Body)"/>
                <a:ea typeface="+mn-ea"/>
                <a:cs typeface="+mn-cs"/>
              </a:rPr>
              <a:t>Degree and strength (size of coefficient)</a:t>
            </a:r>
          </a:p>
          <a:p>
            <a:pPr lvl="1" indent="-285750">
              <a:buSzPts val="2400"/>
              <a:buFont typeface="Arial" panose="020B0604020202020204" pitchFamily="34" charset="0"/>
              <a:buChar char="–"/>
            </a:pPr>
            <a:r>
              <a:rPr lang="en-US" altLang="en-US" sz="2400" kern="1200" dirty="0">
                <a:solidFill>
                  <a:srgbClr val="000000"/>
                </a:solidFill>
                <a:latin typeface="Arial (Body)"/>
                <a:ea typeface="+mn-ea"/>
                <a:cs typeface="+mn-cs"/>
              </a:rPr>
              <a:t>From </a:t>
            </a:r>
            <a:r>
              <a:rPr lang="en-US" altLang="en-US" sz="2400" kern="1200" dirty="0">
                <a:solidFill>
                  <a:srgbClr val="000000"/>
                </a:solidFill>
                <a:latin typeface="Arial" panose="020B0604020202020204" pitchFamily="34" charset="0"/>
                <a:ea typeface="+mn-ea"/>
                <a:cs typeface="Arial" panose="020B0604020202020204" pitchFamily="34" charset="0"/>
              </a:rPr>
              <a:t>−</a:t>
            </a:r>
            <a:r>
              <a:rPr lang="en-US" altLang="en-US" sz="2400" kern="1200" dirty="0">
                <a:solidFill>
                  <a:srgbClr val="000000"/>
                </a:solidFill>
                <a:latin typeface="Arial (Body)"/>
                <a:ea typeface="+mn-ea"/>
                <a:cs typeface="+mn-cs"/>
              </a:rPr>
              <a:t>1.0 to +1.0</a:t>
            </a:r>
          </a:p>
          <a:p>
            <a:pPr lvl="1" indent="-285750">
              <a:buSzPts val="2400"/>
              <a:buFont typeface="Arial" panose="020B0604020202020204" pitchFamily="34" charset="0"/>
              <a:buChar char="–"/>
            </a:pPr>
            <a:r>
              <a:rPr lang="en-US" altLang="en-US" sz="2400" kern="1200" dirty="0">
                <a:solidFill>
                  <a:srgbClr val="000000"/>
                </a:solidFill>
                <a:latin typeface="Arial (Body)"/>
                <a:ea typeface="+mn-ea"/>
                <a:cs typeface="+mn-cs"/>
              </a:rPr>
              <a:t>0 indicates no correlation</a:t>
            </a:r>
          </a:p>
          <a:p>
            <a:pPr lvl="1" indent="-285750">
              <a:buSzPts val="2400"/>
              <a:buFont typeface="Arial" panose="020B0604020202020204" pitchFamily="34" charset="0"/>
              <a:buChar char="–"/>
            </a:pPr>
            <a:r>
              <a:rPr lang="en-US" altLang="en-US" sz="2400" kern="1200" dirty="0">
                <a:solidFill>
                  <a:srgbClr val="000000"/>
                </a:solidFill>
                <a:latin typeface="Arial (Body)"/>
                <a:ea typeface="+mn-ea"/>
                <a:cs typeface="+mn-cs"/>
              </a:rPr>
              <a:t>Valence sign (+ or </a:t>
            </a:r>
            <a:r>
              <a:rPr lang="en-US" altLang="en-US" sz="2400" kern="1200" dirty="0">
                <a:solidFill>
                  <a:srgbClr val="000000"/>
                </a:solidFill>
                <a:latin typeface="Arial" panose="020B0604020202020204" pitchFamily="34" charset="0"/>
                <a:cs typeface="Arial" panose="020B0604020202020204" pitchFamily="34" charset="0"/>
              </a:rPr>
              <a:t>−</a:t>
            </a:r>
            <a:r>
              <a:rPr lang="en-US" altLang="en-US" sz="2400" kern="1200" dirty="0">
                <a:solidFill>
                  <a:srgbClr val="000000"/>
                </a:solidFill>
                <a:latin typeface="Arial (Body)"/>
                <a:ea typeface="+mn-ea"/>
                <a:cs typeface="+mn-cs"/>
              </a:rPr>
              <a:t>) indicates direction</a:t>
            </a:r>
          </a:p>
        </p:txBody>
      </p:sp>
      <p:sp>
        <p:nvSpPr>
          <p:cNvPr id="4" name="Text Placeholder 3"/>
          <p:cNvSpPr>
            <a:spLocks noGrp="1"/>
          </p:cNvSpPr>
          <p:nvPr>
            <p:ph type="body" idx="2"/>
          </p:nvPr>
        </p:nvSpPr>
        <p:spPr>
          <a:xfrm>
            <a:off x="457200" y="4339137"/>
            <a:ext cx="8229600" cy="986613"/>
          </a:xfrm>
        </p:spPr>
        <p:txBody>
          <a:bodyPr/>
          <a:lstStyle/>
          <a:p>
            <a:r>
              <a:rPr lang="en-US" altLang="en-US" sz="2400" b="1" kern="1200" dirty="0">
                <a:solidFill>
                  <a:srgbClr val="000000"/>
                </a:solidFill>
                <a:latin typeface="Arial (Body)"/>
              </a:rPr>
              <a:t>Coefficient of determination</a:t>
            </a:r>
            <a:r>
              <a:rPr lang="en-US" altLang="en-US" sz="2400" kern="1200" dirty="0">
                <a:solidFill>
                  <a:srgbClr val="000000"/>
                </a:solidFill>
                <a:latin typeface="Arial (Body)"/>
              </a:rPr>
              <a:t>: proportion of variance in one variable that can be explained by the other</a:t>
            </a:r>
            <a:endParaRPr lang="en-US" sz="2400" kern="1200" dirty="0">
              <a:solidFill>
                <a:srgbClr val="000000"/>
              </a:solidFill>
              <a:latin typeface="Arial (Body)"/>
            </a:endParaRPr>
          </a:p>
        </p:txBody>
      </p:sp>
      <p:graphicFrame>
        <p:nvGraphicFramePr>
          <p:cNvPr id="5" name="Object 4" descr="r squared"/>
          <p:cNvGraphicFramePr>
            <a:graphicFrameLocks noChangeAspect="1"/>
          </p:cNvGraphicFramePr>
          <p:nvPr>
            <p:extLst/>
          </p:nvPr>
        </p:nvGraphicFramePr>
        <p:xfrm>
          <a:off x="7169847" y="4747831"/>
          <a:ext cx="519724" cy="445477"/>
        </p:xfrm>
        <a:graphic>
          <a:graphicData uri="http://schemas.openxmlformats.org/presentationml/2006/ole">
            <mc:AlternateContent xmlns:mc="http://schemas.openxmlformats.org/markup-compatibility/2006">
              <mc:Choice xmlns:v="urn:schemas-microsoft-com:vml" Requires="v">
                <p:oleObj spid="_x0000_s1029" name="Equation" r:id="rId3" imgW="266400" imgH="228600" progId="Equation.DSMT4">
                  <p:embed/>
                </p:oleObj>
              </mc:Choice>
              <mc:Fallback>
                <p:oleObj name="Equation" r:id="rId3" imgW="266400" imgH="228600" progId="Equation.DSMT4">
                  <p:embed/>
                  <p:pic>
                    <p:nvPicPr>
                      <p:cNvPr id="5" name="Object 4" descr="r squared"/>
                      <p:cNvPicPr/>
                      <p:nvPr/>
                    </p:nvPicPr>
                    <p:blipFill>
                      <a:blip r:embed="rId4"/>
                      <a:stretch>
                        <a:fillRect/>
                      </a:stretch>
                    </p:blipFill>
                    <p:spPr>
                      <a:xfrm>
                        <a:off x="7169847" y="4747831"/>
                        <a:ext cx="519724" cy="445477"/>
                      </a:xfrm>
                      <a:prstGeom prst="rect">
                        <a:avLst/>
                      </a:prstGeom>
                    </p:spPr>
                  </p:pic>
                </p:oleObj>
              </mc:Fallback>
            </mc:AlternateContent>
          </a:graphicData>
        </a:graphic>
      </p:graphicFrame>
    </p:spTree>
    <p:extLst>
      <p:ext uri="{BB962C8B-B14F-4D97-AF65-F5344CB8AC3E}">
        <p14:creationId xmlns:p14="http://schemas.microsoft.com/office/powerpoint/2010/main" val="510826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What are the Key Characteristics of Correlational Designs</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p:txBody>
          <a:bodyPr wrap="square" lIns="91425" tIns="91425" rIns="91425" bIns="91425">
            <a:noAutofit/>
          </a:bodyPr>
          <a:lstStyle/>
          <a:p>
            <a:pPr marL="0" lvl="0" indent="0">
              <a:buSzPts val="2400"/>
              <a:buNone/>
              <a:tabLst/>
            </a:pPr>
            <a:r>
              <a:rPr lang="en-US" sz="2400" b="1" kern="1200" dirty="0">
                <a:solidFill>
                  <a:srgbClr val="000000"/>
                </a:solidFill>
                <a:latin typeface="Arial (Body)"/>
                <a:ea typeface="+mn-ea"/>
                <a:cs typeface="+mn-cs"/>
              </a:rPr>
              <a:t>Associations between Scores: What Are the Degree and Strength of Association?</a:t>
            </a:r>
            <a:endParaRPr lang="en-US" altLang="en-US" sz="2400" b="1" kern="1200" dirty="0">
              <a:solidFill>
                <a:srgbClr val="000000"/>
              </a:solidFill>
              <a:latin typeface="Arial (Body)"/>
              <a:ea typeface="+mn-ea"/>
              <a:cs typeface="+mn-cs"/>
            </a:endParaRPr>
          </a:p>
          <a:p>
            <a:pPr marL="256032" lvl="0" indent="-256032">
              <a:buSzPts val="2400"/>
              <a:tabLst/>
            </a:pPr>
            <a:r>
              <a:rPr lang="en-US" altLang="en-US" sz="2400" kern="1200" dirty="0">
                <a:solidFill>
                  <a:srgbClr val="000000"/>
                </a:solidFill>
                <a:latin typeface="Arial (Body)"/>
                <a:ea typeface="+mn-ea"/>
                <a:cs typeface="+mn-cs"/>
              </a:rPr>
              <a:t>.</a:t>
            </a:r>
            <a:r>
              <a:rPr lang="en-US" altLang="en-US" sz="2400" b="1" kern="1200" dirty="0">
                <a:solidFill>
                  <a:srgbClr val="000000"/>
                </a:solidFill>
                <a:latin typeface="Arial (Body)"/>
                <a:ea typeface="+mn-ea"/>
                <a:cs typeface="+mn-cs"/>
              </a:rPr>
              <a:t>20–.35</a:t>
            </a:r>
            <a:r>
              <a:rPr lang="en-US" altLang="en-US" sz="2400" kern="1200" dirty="0">
                <a:solidFill>
                  <a:srgbClr val="000000"/>
                </a:solidFill>
                <a:latin typeface="Arial (Body)"/>
                <a:ea typeface="+mn-ea"/>
                <a:cs typeface="+mn-cs"/>
              </a:rPr>
              <a:t>:</a:t>
            </a:r>
            <a:r>
              <a:rPr lang="en-US" altLang="en-US" sz="2400" b="1" kern="1200" dirty="0">
                <a:solidFill>
                  <a:srgbClr val="000000"/>
                </a:solidFill>
                <a:latin typeface="Arial (Body)"/>
                <a:ea typeface="+mn-ea"/>
                <a:cs typeface="+mn-cs"/>
              </a:rPr>
              <a:t> </a:t>
            </a:r>
            <a:r>
              <a:rPr lang="en-US" altLang="en-US" sz="2400" kern="1200" dirty="0">
                <a:solidFill>
                  <a:srgbClr val="000000"/>
                </a:solidFill>
                <a:latin typeface="Arial (Body)"/>
                <a:ea typeface="+mn-ea"/>
                <a:cs typeface="+mn-cs"/>
              </a:rPr>
              <a:t>only a slight relationship</a:t>
            </a:r>
          </a:p>
          <a:p>
            <a:pPr marL="256032" lvl="0" indent="-256032">
              <a:buSzPts val="2400"/>
              <a:tabLst/>
            </a:pPr>
            <a:r>
              <a:rPr lang="en-US" altLang="en-US" sz="2400" b="1" kern="1200" dirty="0">
                <a:solidFill>
                  <a:srgbClr val="000000"/>
                </a:solidFill>
                <a:latin typeface="Arial (Body)"/>
                <a:ea typeface="+mn-ea"/>
                <a:cs typeface="+mn-cs"/>
              </a:rPr>
              <a:t>.35–.65</a:t>
            </a:r>
            <a:r>
              <a:rPr lang="en-US" altLang="en-US" sz="2400" kern="1200" dirty="0">
                <a:solidFill>
                  <a:srgbClr val="000000"/>
                </a:solidFill>
                <a:latin typeface="Arial (Body)"/>
                <a:ea typeface="+mn-ea"/>
                <a:cs typeface="+mn-cs"/>
              </a:rPr>
              <a:t>: useful for limited prediction</a:t>
            </a:r>
          </a:p>
          <a:p>
            <a:pPr marL="256032" lvl="0" indent="-256032">
              <a:buSzPts val="2400"/>
              <a:tabLst/>
            </a:pPr>
            <a:r>
              <a:rPr lang="en-US" altLang="en-US" sz="2400" b="1" kern="1200" dirty="0">
                <a:solidFill>
                  <a:srgbClr val="000000"/>
                </a:solidFill>
                <a:latin typeface="Arial (Body)"/>
                <a:ea typeface="+mn-ea"/>
                <a:cs typeface="+mn-cs"/>
              </a:rPr>
              <a:t>.66–.85</a:t>
            </a:r>
            <a:r>
              <a:rPr lang="en-US" altLang="en-US" sz="2400" kern="1200" dirty="0">
                <a:solidFill>
                  <a:srgbClr val="000000"/>
                </a:solidFill>
                <a:latin typeface="Arial (Body)"/>
                <a:ea typeface="+mn-ea"/>
                <a:cs typeface="+mn-cs"/>
              </a:rPr>
              <a:t>: good prediction can result from one variable to the other, considered very good</a:t>
            </a:r>
          </a:p>
          <a:p>
            <a:pPr marL="256032" lvl="0" indent="-256032">
              <a:buSzPts val="2400"/>
              <a:tabLst/>
            </a:pPr>
            <a:r>
              <a:rPr lang="en-US" altLang="en-US" sz="2400" b="1" kern="1200" dirty="0">
                <a:solidFill>
                  <a:srgbClr val="000000"/>
                </a:solidFill>
                <a:latin typeface="Arial (Body)"/>
                <a:ea typeface="+mn-ea"/>
                <a:cs typeface="+mn-cs"/>
              </a:rPr>
              <a:t>.86 and above</a:t>
            </a:r>
            <a:r>
              <a:rPr lang="en-US" altLang="en-US" sz="2400" kern="1200" dirty="0">
                <a:solidFill>
                  <a:srgbClr val="000000"/>
                </a:solidFill>
                <a:latin typeface="Arial (Body)"/>
                <a:ea typeface="+mn-ea"/>
                <a:cs typeface="+mn-cs"/>
              </a:rPr>
              <a:t>: high correlation, typically achieved for studies of construct validity or test-retest reliability</a:t>
            </a:r>
          </a:p>
        </p:txBody>
      </p:sp>
    </p:spTree>
    <p:extLst>
      <p:ext uri="{BB962C8B-B14F-4D97-AF65-F5344CB8AC3E}">
        <p14:creationId xmlns:p14="http://schemas.microsoft.com/office/powerpoint/2010/main" val="2045042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3200" kern="1200" dirty="0">
                <a:latin typeface="Times New Roman" panose="02020603050405020304" pitchFamily="18" charset="0"/>
                <a:ea typeface="+mj-ea"/>
                <a:cs typeface="Times New Roman" panose="02020603050405020304" pitchFamily="18" charset="0"/>
              </a:rPr>
              <a:t>Potential Ethical Issues in Conducting Correlational Research</a:t>
            </a:r>
          </a:p>
        </p:txBody>
      </p:sp>
      <p:sp>
        <p:nvSpPr>
          <p:cNvPr id="3" name="Text Placeholder 2"/>
          <p:cNvSpPr>
            <a:spLocks noGrp="1"/>
          </p:cNvSpPr>
          <p:nvPr>
            <p:ph type="body" idx="1"/>
          </p:nvPr>
        </p:nvSpPr>
        <p:spPr>
          <a:xfrm>
            <a:off x="457200" y="1600200"/>
            <a:ext cx="8229600" cy="4785610"/>
          </a:xfrm>
        </p:spPr>
        <p:txBody>
          <a:bodyPr wrap="square" lIns="91425" tIns="91425" rIns="91425" bIns="91425">
            <a:noAutofit/>
          </a:bodyPr>
          <a:lstStyle/>
          <a:p>
            <a:pPr marL="256032" lvl="0" indent="-256032">
              <a:tabLst/>
            </a:pPr>
            <a:r>
              <a:rPr lang="en-US" altLang="en-US" sz="2200" kern="1200" dirty="0">
                <a:solidFill>
                  <a:srgbClr val="000000"/>
                </a:solidFill>
                <a:latin typeface="Arial (Body)"/>
                <a:ea typeface="+mn-ea"/>
                <a:cs typeface="+mn-cs"/>
              </a:rPr>
              <a:t>Not measuring appropriate controls</a:t>
            </a:r>
          </a:p>
          <a:p>
            <a:pPr marL="256032" lvl="0" indent="-256032">
              <a:tabLst/>
            </a:pPr>
            <a:r>
              <a:rPr lang="en-US" altLang="en-US" sz="2200" kern="1200" dirty="0">
                <a:solidFill>
                  <a:srgbClr val="000000"/>
                </a:solidFill>
                <a:latin typeface="Arial (Body)"/>
                <a:ea typeface="+mn-ea"/>
                <a:cs typeface="+mn-cs"/>
              </a:rPr>
              <a:t>Not having a sufficient sample size and meeting the assumptions of the statistic</a:t>
            </a:r>
          </a:p>
          <a:p>
            <a:pPr marL="256032" lvl="0" indent="-256032">
              <a:tabLst/>
            </a:pPr>
            <a:r>
              <a:rPr lang="en-US" altLang="en-US" sz="2200" kern="1200" dirty="0">
                <a:solidFill>
                  <a:srgbClr val="000000"/>
                </a:solidFill>
                <a:latin typeface="Arial (Body)"/>
                <a:ea typeface="+mn-ea"/>
                <a:cs typeface="+mn-cs"/>
              </a:rPr>
              <a:t>Making up or editing data</a:t>
            </a:r>
          </a:p>
          <a:p>
            <a:pPr marL="256032" lvl="0" indent="-256032">
              <a:tabLst/>
            </a:pPr>
            <a:r>
              <a:rPr lang="en-US" altLang="en-US" sz="2200" kern="1200" dirty="0">
                <a:solidFill>
                  <a:srgbClr val="000000"/>
                </a:solidFill>
                <a:latin typeface="Arial (Body)"/>
                <a:ea typeface="+mn-ea"/>
                <a:cs typeface="+mn-cs"/>
              </a:rPr>
              <a:t>Stating cause and effect when data show patterns of relationships</a:t>
            </a:r>
          </a:p>
          <a:p>
            <a:pPr marL="256032" lvl="0" indent="-256032">
              <a:tabLst/>
            </a:pPr>
            <a:r>
              <a:rPr lang="en-US" altLang="en-US" sz="2200" kern="1200" dirty="0">
                <a:solidFill>
                  <a:srgbClr val="000000"/>
                </a:solidFill>
                <a:latin typeface="Arial (Body)"/>
                <a:ea typeface="+mn-ea"/>
                <a:cs typeface="+mn-cs"/>
              </a:rPr>
              <a:t>Not reporting effect sizes or significance testing</a:t>
            </a:r>
          </a:p>
          <a:p>
            <a:pPr marL="256032" lvl="0" indent="-256032">
              <a:tabLst/>
            </a:pPr>
            <a:r>
              <a:rPr lang="en-US" altLang="en-US" sz="2200" kern="1200" dirty="0">
                <a:solidFill>
                  <a:srgbClr val="000000"/>
                </a:solidFill>
                <a:latin typeface="Arial (Body)"/>
                <a:ea typeface="+mn-ea"/>
                <a:cs typeface="+mn-cs"/>
              </a:rPr>
              <a:t>Plagiarizing others</a:t>
            </a:r>
          </a:p>
          <a:p>
            <a:pPr marL="256032" lvl="0" indent="-256032">
              <a:tabLst/>
            </a:pPr>
            <a:r>
              <a:rPr lang="en-US" altLang="en-US" sz="2200" kern="1200" dirty="0">
                <a:solidFill>
                  <a:srgbClr val="000000"/>
                </a:solidFill>
                <a:latin typeface="Arial (Body)"/>
                <a:ea typeface="+mn-ea"/>
                <a:cs typeface="+mn-cs"/>
              </a:rPr>
              <a:t>Not reporting contradictory findings</a:t>
            </a:r>
          </a:p>
          <a:p>
            <a:pPr marL="256032" lvl="0" indent="-256032">
              <a:tabLst/>
            </a:pPr>
            <a:r>
              <a:rPr lang="en-US" altLang="en-US" sz="2200" kern="1200" dirty="0">
                <a:solidFill>
                  <a:srgbClr val="000000"/>
                </a:solidFill>
                <a:latin typeface="Arial (Body)"/>
                <a:ea typeface="+mn-ea"/>
                <a:cs typeface="+mn-cs"/>
              </a:rPr>
              <a:t>Not sharing data reports with others</a:t>
            </a:r>
          </a:p>
        </p:txBody>
      </p:sp>
    </p:spTree>
    <p:extLst>
      <p:ext uri="{BB962C8B-B14F-4D97-AF65-F5344CB8AC3E}">
        <p14:creationId xmlns:p14="http://schemas.microsoft.com/office/powerpoint/2010/main" val="2899587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12</a:t>
            </a:r>
          </a:p>
        </p:txBody>
      </p:sp>
      <p:sp>
        <p:nvSpPr>
          <p:cNvPr id="5" name="Text Placeholder 4"/>
          <p:cNvSpPr>
            <a:spLocks noGrp="1"/>
          </p:cNvSpPr>
          <p:nvPr>
            <p:ph type="body" idx="3"/>
          </p:nvPr>
        </p:nvSpPr>
        <p:spPr>
          <a:xfrm>
            <a:off x="4773168" y="3114461"/>
            <a:ext cx="3913631" cy="1158959"/>
          </a:xfrm>
        </p:spPr>
        <p:txBody>
          <a:bodyPr/>
          <a:lstStyle/>
          <a:p>
            <a:pPr algn="ctr"/>
            <a:r>
              <a:rPr lang="en-US" dirty="0">
                <a:latin typeface="+mn-lt"/>
              </a:rPr>
              <a:t>Survey Designs</a:t>
            </a: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3299835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Survey Research, When Do You Use It, and How Did It Develop? </a:t>
            </a:r>
            <a:r>
              <a:rPr lang="en-US" altLang="en-US" sz="2000" b="0" kern="1200" dirty="0">
                <a:latin typeface="Times New Roman" panose="02020603050405020304" pitchFamily="18" charset="0"/>
                <a:ea typeface="+mj-ea"/>
                <a:cs typeface="Times New Roman" panose="02020603050405020304" pitchFamily="18" charset="0"/>
              </a:rPr>
              <a:t>(1 of 3)</a:t>
            </a:r>
          </a:p>
        </p:txBody>
      </p:sp>
      <p:sp>
        <p:nvSpPr>
          <p:cNvPr id="3" name="Text Placeholder 2"/>
          <p:cNvSpPr>
            <a:spLocks noGrp="1"/>
          </p:cNvSpPr>
          <p:nvPr>
            <p:ph type="body" idx="1"/>
          </p:nvPr>
        </p:nvSpPr>
        <p:spPr>
          <a:xfrm>
            <a:off x="457200" y="1600200"/>
            <a:ext cx="8229600" cy="2031295"/>
          </a:xfrm>
        </p:spPr>
        <p:txBody>
          <a:bodyPr wrap="square" lIns="91425" tIns="91425" rIns="91425" bIns="91425">
            <a:noAutofit/>
          </a:bodyPr>
          <a:lstStyle/>
          <a:p>
            <a:pPr marL="0" lvl="0" indent="0">
              <a:buSzPts val="2400"/>
              <a:buNone/>
              <a:tabLst/>
            </a:pPr>
            <a:r>
              <a:rPr lang="en-US" altLang="en-US" sz="2400" b="1" kern="1200">
                <a:solidFill>
                  <a:srgbClr val="000000"/>
                </a:solidFill>
                <a:latin typeface="Arial (Body)"/>
                <a:ea typeface="+mn-ea"/>
                <a:cs typeface="+mn-cs"/>
              </a:rPr>
              <a:t>Survey research designs</a:t>
            </a:r>
            <a:r>
              <a:rPr lang="en-US" altLang="en-US" sz="2400" kern="1200">
                <a:solidFill>
                  <a:srgbClr val="000000"/>
                </a:solidFill>
                <a:latin typeface="Arial (Body)"/>
                <a:ea typeface="+mn-ea"/>
                <a:cs typeface="+mn-cs"/>
              </a:rPr>
              <a:t> are procedures in quantitative research in which investigators administer a survey to a sample or to the entire population of people in order to describe the attitudes, opinions, behaviors, or characteristics of the population.</a:t>
            </a:r>
            <a:endParaRPr lang="en-US" alt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3030858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Survey Research, When Do You Use It, and How Did It Develop? </a:t>
            </a:r>
            <a:r>
              <a:rPr lang="en-US" altLang="en-US" sz="2000" b="0" kern="1200" dirty="0">
                <a:latin typeface="Times New Roman" panose="02020603050405020304" pitchFamily="18" charset="0"/>
                <a:ea typeface="+mj-ea"/>
                <a:cs typeface="Times New Roman" panose="02020603050405020304" pitchFamily="18" charset="0"/>
              </a:rPr>
              <a:t>(2 of 3)</a:t>
            </a:r>
          </a:p>
        </p:txBody>
      </p:sp>
      <p:sp>
        <p:nvSpPr>
          <p:cNvPr id="3" name="Text Placeholder 2"/>
          <p:cNvSpPr>
            <a:spLocks noGrp="1"/>
          </p:cNvSpPr>
          <p:nvPr>
            <p:ph type="body" idx="1"/>
          </p:nvPr>
        </p:nvSpPr>
        <p:spPr>
          <a:xfrm>
            <a:off x="457200" y="1600200"/>
            <a:ext cx="8229600" cy="2943665"/>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When Do You Use Survey Research?</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To assess trends</a:t>
            </a:r>
          </a:p>
          <a:p>
            <a:pPr marL="255651" lvl="0" indent="-255651">
              <a:spcAft>
                <a:spcPct val="0"/>
              </a:spcAft>
              <a:buSzPts val="2400"/>
              <a:tabLst/>
            </a:pPr>
            <a:r>
              <a:rPr lang="en-US" altLang="en-US" sz="2400" kern="1200" dirty="0">
                <a:solidFill>
                  <a:srgbClr val="000000"/>
                </a:solidFill>
                <a:latin typeface="Arial (Body)"/>
                <a:ea typeface="+mn-ea"/>
                <a:cs typeface="+mn-cs"/>
              </a:rPr>
              <a:t>To assess opinions, beliefs, and attitudes of individuals</a:t>
            </a:r>
          </a:p>
          <a:p>
            <a:pPr marL="255651" lvl="0" indent="-255651">
              <a:spcAft>
                <a:spcPct val="0"/>
              </a:spcAft>
              <a:buSzPts val="2400"/>
              <a:tabLst/>
            </a:pPr>
            <a:r>
              <a:rPr lang="en-US" altLang="en-US" sz="2400" kern="1200" dirty="0">
                <a:solidFill>
                  <a:srgbClr val="000000"/>
                </a:solidFill>
                <a:latin typeface="Arial (Body)"/>
                <a:ea typeface="+mn-ea"/>
                <a:cs typeface="+mn-cs"/>
              </a:rPr>
              <a:t>For follow-up analyses</a:t>
            </a:r>
          </a:p>
          <a:p>
            <a:pPr marL="255651" lvl="0" indent="-255651">
              <a:spcAft>
                <a:spcPct val="0"/>
              </a:spcAft>
              <a:buSzPts val="2400"/>
              <a:tabLst/>
            </a:pPr>
            <a:r>
              <a:rPr lang="en-US" altLang="en-US" sz="2400" kern="1200" dirty="0">
                <a:solidFill>
                  <a:srgbClr val="000000"/>
                </a:solidFill>
                <a:latin typeface="Arial (Body)"/>
                <a:ea typeface="+mn-ea"/>
                <a:cs typeface="+mn-cs"/>
              </a:rPr>
              <a:t>For program evaluation</a:t>
            </a:r>
          </a:p>
        </p:txBody>
      </p:sp>
    </p:spTree>
    <p:extLst>
      <p:ext uri="{BB962C8B-B14F-4D97-AF65-F5344CB8AC3E}">
        <p14:creationId xmlns:p14="http://schemas.microsoft.com/office/powerpoint/2010/main" val="3816802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is Survey Research, When Do You Use It, and How Did It Develop? </a:t>
            </a:r>
            <a:r>
              <a:rPr lang="en-US" altLang="en-US" sz="2000" b="0" kern="1200" dirty="0">
                <a:latin typeface="Times New Roman" panose="02020603050405020304" pitchFamily="18" charset="0"/>
                <a:ea typeface="+mj-ea"/>
                <a:cs typeface="Times New Roman" panose="02020603050405020304" pitchFamily="18" charset="0"/>
              </a:rPr>
              <a:t>(3 of 3)</a:t>
            </a: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1800" b="1" kern="1200" dirty="0">
                <a:solidFill>
                  <a:srgbClr val="000000"/>
                </a:solidFill>
                <a:latin typeface="Arial (Body)"/>
                <a:ea typeface="+mn-ea"/>
                <a:cs typeface="+mn-cs"/>
              </a:rPr>
              <a:t>How Did Survey Research Develop?</a:t>
            </a:r>
            <a:endParaRPr lang="en-US" altLang="en-US" sz="1800" b="1" kern="1200" dirty="0">
              <a:solidFill>
                <a:srgbClr val="000000"/>
              </a:solidFill>
              <a:latin typeface="Arial (Body)"/>
              <a:ea typeface="+mn-ea"/>
              <a:cs typeface="+mn-cs"/>
            </a:endParaRPr>
          </a:p>
          <a:p>
            <a:pPr marL="255651" lvl="0" indent="-255651">
              <a:spcAft>
                <a:spcPct val="0"/>
              </a:spcAft>
              <a:tabLst/>
            </a:pPr>
            <a:r>
              <a:rPr lang="en-US" altLang="en-US" sz="1800" kern="1200" dirty="0">
                <a:solidFill>
                  <a:srgbClr val="000000"/>
                </a:solidFill>
                <a:latin typeface="Arial (Body)"/>
                <a:ea typeface="+mn-ea"/>
                <a:cs typeface="+mn-cs"/>
              </a:rPr>
              <a:t>1817 International Survey of Education Systems</a:t>
            </a:r>
          </a:p>
          <a:p>
            <a:pPr marL="255651" lvl="0" indent="-255651">
              <a:spcAft>
                <a:spcPct val="0"/>
              </a:spcAft>
              <a:tabLst/>
            </a:pPr>
            <a:r>
              <a:rPr lang="en-US" altLang="en-US" sz="1800" kern="1200" dirty="0">
                <a:solidFill>
                  <a:srgbClr val="000000"/>
                </a:solidFill>
                <a:latin typeface="Arial (Body)"/>
                <a:ea typeface="+mn-ea"/>
                <a:cs typeface="+mn-cs"/>
              </a:rPr>
              <a:t>1890 Stanley Hall survey of children</a:t>
            </a:r>
          </a:p>
          <a:p>
            <a:pPr marL="255651" lvl="0" indent="-255651">
              <a:spcAft>
                <a:spcPct val="0"/>
              </a:spcAft>
              <a:tabLst/>
            </a:pPr>
            <a:r>
              <a:rPr lang="en-US" altLang="en-US" sz="1800" kern="1200" dirty="0">
                <a:solidFill>
                  <a:srgbClr val="000000"/>
                </a:solidFill>
                <a:latin typeface="Arial (Body)"/>
                <a:ea typeface="+mn-ea"/>
                <a:cs typeface="+mn-cs"/>
              </a:rPr>
              <a:t>1907 The Pittsburgh Survey examined social problems</a:t>
            </a:r>
          </a:p>
          <a:p>
            <a:pPr marL="255651" lvl="0" indent="-255651">
              <a:spcAft>
                <a:spcPct val="0"/>
              </a:spcAft>
              <a:tabLst/>
            </a:pPr>
            <a:r>
              <a:rPr lang="en-US" altLang="en-US" sz="1800" kern="1200" dirty="0">
                <a:solidFill>
                  <a:srgbClr val="000000"/>
                </a:solidFill>
                <a:latin typeface="Arial (Body)"/>
                <a:ea typeface="+mn-ea"/>
                <a:cs typeface="+mn-cs"/>
              </a:rPr>
              <a:t>W</a:t>
            </a:r>
            <a:r>
              <a:rPr lang="en-US" altLang="en-US" sz="100" kern="1200" dirty="0">
                <a:solidFill>
                  <a:srgbClr val="000000"/>
                </a:solidFill>
                <a:latin typeface="Arial (Body)"/>
                <a:ea typeface="+mn-ea"/>
                <a:cs typeface="+mn-cs"/>
              </a:rPr>
              <a:t> </a:t>
            </a:r>
            <a:r>
              <a:rPr lang="en-US" altLang="en-US" sz="1800" kern="1200" dirty="0">
                <a:solidFill>
                  <a:srgbClr val="000000"/>
                </a:solidFill>
                <a:latin typeface="Arial (Body)"/>
                <a:ea typeface="+mn-ea"/>
                <a:cs typeface="+mn-cs"/>
              </a:rPr>
              <a:t>W</a:t>
            </a:r>
            <a:r>
              <a:rPr lang="en-US" altLang="en-US" sz="100" kern="1200" dirty="0">
                <a:solidFill>
                  <a:srgbClr val="000000"/>
                </a:solidFill>
                <a:latin typeface="Arial (Body)"/>
                <a:ea typeface="+mn-ea"/>
                <a:cs typeface="+mn-cs"/>
              </a:rPr>
              <a:t> </a:t>
            </a:r>
            <a:r>
              <a:rPr lang="en-US" altLang="en-US" sz="1800" kern="1200" dirty="0">
                <a:solidFill>
                  <a:srgbClr val="000000"/>
                </a:solidFill>
                <a:latin typeface="Arial (Body)"/>
                <a:ea typeface="+mn-ea"/>
                <a:cs typeface="+mn-cs"/>
              </a:rPr>
              <a:t>I and W</a:t>
            </a:r>
            <a:r>
              <a:rPr lang="en-US" altLang="en-US" sz="100" kern="1200" dirty="0">
                <a:solidFill>
                  <a:srgbClr val="000000"/>
                </a:solidFill>
                <a:latin typeface="Arial (Body)"/>
                <a:ea typeface="+mn-ea"/>
                <a:cs typeface="+mn-cs"/>
              </a:rPr>
              <a:t> </a:t>
            </a:r>
            <a:r>
              <a:rPr lang="en-US" altLang="en-US" sz="1800" kern="1200" dirty="0">
                <a:solidFill>
                  <a:srgbClr val="000000"/>
                </a:solidFill>
                <a:latin typeface="Arial (Body)"/>
                <a:ea typeface="+mn-ea"/>
                <a:cs typeface="+mn-cs"/>
              </a:rPr>
              <a:t>W</a:t>
            </a:r>
            <a:r>
              <a:rPr lang="en-US" altLang="en-US" sz="100" kern="1200" dirty="0">
                <a:solidFill>
                  <a:srgbClr val="000000"/>
                </a:solidFill>
                <a:latin typeface="Arial (Body)"/>
                <a:ea typeface="+mn-ea"/>
                <a:cs typeface="+mn-cs"/>
              </a:rPr>
              <a:t> </a:t>
            </a:r>
            <a:r>
              <a:rPr lang="en-US" altLang="en-US" sz="1800" kern="1200" dirty="0">
                <a:solidFill>
                  <a:srgbClr val="000000"/>
                </a:solidFill>
                <a:latin typeface="Arial (Body)"/>
                <a:ea typeface="+mn-ea"/>
                <a:cs typeface="+mn-cs"/>
              </a:rPr>
              <a:t>II sampling techniques improved</a:t>
            </a:r>
          </a:p>
          <a:p>
            <a:pPr marL="255651" lvl="0" indent="-255651">
              <a:spcAft>
                <a:spcPct val="0"/>
              </a:spcAft>
              <a:tabLst/>
            </a:pPr>
            <a:r>
              <a:rPr lang="en-US" altLang="en-US" sz="1800" kern="1200" dirty="0">
                <a:solidFill>
                  <a:srgbClr val="000000"/>
                </a:solidFill>
                <a:latin typeface="Arial (Body)"/>
                <a:ea typeface="+mn-ea"/>
                <a:cs typeface="+mn-cs"/>
              </a:rPr>
              <a:t>Wide applications in social sciences-marketing research, public opinion research, journalism</a:t>
            </a:r>
          </a:p>
          <a:p>
            <a:pPr marL="255651" lvl="0" indent="-255651">
              <a:spcAft>
                <a:spcPct val="0"/>
              </a:spcAft>
              <a:tabLst/>
            </a:pPr>
            <a:r>
              <a:rPr lang="en-US" altLang="en-US" sz="1800" kern="1200" dirty="0">
                <a:solidFill>
                  <a:srgbClr val="000000"/>
                </a:solidFill>
                <a:latin typeface="Arial (Body)"/>
                <a:ea typeface="+mn-ea"/>
                <a:cs typeface="+mn-cs"/>
              </a:rPr>
              <a:t>Universities established social science research centers</a:t>
            </a:r>
          </a:p>
          <a:p>
            <a:pPr marL="255651" lvl="0" indent="-255651">
              <a:spcAft>
                <a:spcPct val="0"/>
              </a:spcAft>
              <a:tabLst/>
            </a:pPr>
            <a:r>
              <a:rPr lang="en-US" altLang="en-US" sz="1800" kern="1200" dirty="0">
                <a:solidFill>
                  <a:srgbClr val="000000"/>
                </a:solidFill>
                <a:latin typeface="Arial (Body)"/>
                <a:ea typeface="+mn-ea"/>
                <a:cs typeface="+mn-cs"/>
              </a:rPr>
              <a:t>Private organizations such as Gallup, Rand Corporation, and Roper formed</a:t>
            </a:r>
          </a:p>
          <a:p>
            <a:pPr marL="255651" lvl="0" indent="-255651">
              <a:spcAft>
                <a:spcPct val="0"/>
              </a:spcAft>
              <a:tabLst/>
            </a:pPr>
            <a:r>
              <a:rPr lang="en-US" altLang="en-US" sz="1800" kern="1200" dirty="0">
                <a:solidFill>
                  <a:srgbClr val="000000"/>
                </a:solidFill>
                <a:latin typeface="Arial (Body)"/>
                <a:ea typeface="+mn-ea"/>
                <a:cs typeface="+mn-cs"/>
              </a:rPr>
              <a:t>Internet-based surveys widely used</a:t>
            </a:r>
          </a:p>
        </p:txBody>
      </p:sp>
    </p:spTree>
    <p:extLst>
      <p:ext uri="{BB962C8B-B14F-4D97-AF65-F5344CB8AC3E}">
        <p14:creationId xmlns:p14="http://schemas.microsoft.com/office/powerpoint/2010/main" val="2442995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What Are the Types of Survey Design? </a:t>
            </a:r>
            <a:r>
              <a:rPr lang="en-US" sz="2000" b="0" kern="1200" dirty="0">
                <a:latin typeface="Times New Roman" panose="02020603050405020304" pitchFamily="18" charset="0"/>
                <a:ea typeface="+mj-ea"/>
                <a:cs typeface="Times New Roman" panose="02020603050405020304" pitchFamily="18" charset="0"/>
              </a:rPr>
              <a:t>(1 of 5)</a:t>
            </a: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200" b="1" kern="1200" dirty="0">
                <a:solidFill>
                  <a:srgbClr val="000000"/>
                </a:solidFill>
                <a:latin typeface="Arial (Body)"/>
                <a:ea typeface="+mn-ea"/>
                <a:cs typeface="+mn-cs"/>
              </a:rPr>
              <a:t>Cross-Sectional Survey Designs</a:t>
            </a:r>
          </a:p>
          <a:p>
            <a:pPr marL="255651" lvl="0" indent="-255651">
              <a:spcAft>
                <a:spcPct val="0"/>
              </a:spcAft>
              <a:buSzPts val="2400"/>
              <a:tabLst/>
            </a:pPr>
            <a:r>
              <a:rPr lang="en-US" sz="2200" kern="1200" dirty="0">
                <a:solidFill>
                  <a:srgbClr val="000000"/>
                </a:solidFill>
                <a:latin typeface="Arial (Body)"/>
                <a:ea typeface="+mn-ea"/>
                <a:cs typeface="+mn-cs"/>
              </a:rPr>
              <a:t>Researcher collects data at one point in time</a:t>
            </a:r>
          </a:p>
          <a:p>
            <a:pPr marL="255651" lvl="0" indent="-255651">
              <a:spcAft>
                <a:spcPct val="0"/>
              </a:spcAft>
              <a:buSzPts val="2400"/>
              <a:tabLst/>
            </a:pPr>
            <a:r>
              <a:rPr lang="en-US" sz="2200" kern="1200" dirty="0">
                <a:solidFill>
                  <a:srgbClr val="000000"/>
                </a:solidFill>
                <a:latin typeface="Arial (Body)"/>
                <a:ea typeface="+mn-ea"/>
                <a:cs typeface="+mn-cs"/>
              </a:rPr>
              <a:t>Measures current attitudes, beliefs, opinions, or practices</a:t>
            </a:r>
          </a:p>
          <a:p>
            <a:pPr marL="255651" lvl="0" indent="-255651">
              <a:spcAft>
                <a:spcPct val="0"/>
              </a:spcAft>
              <a:buSzPts val="2400"/>
              <a:tabLst/>
            </a:pPr>
            <a:r>
              <a:rPr lang="en-US" sz="2200" kern="1200" dirty="0">
                <a:solidFill>
                  <a:srgbClr val="000000"/>
                </a:solidFill>
                <a:latin typeface="Arial (Body)"/>
                <a:ea typeface="+mn-ea"/>
                <a:cs typeface="+mn-cs"/>
              </a:rPr>
              <a:t>Provides information in short amount of time</a:t>
            </a:r>
          </a:p>
          <a:p>
            <a:pPr marL="255651" lvl="0" indent="-255651">
              <a:spcAft>
                <a:spcPct val="0"/>
              </a:spcAft>
              <a:buSzPts val="2400"/>
              <a:tabLst/>
            </a:pPr>
            <a:r>
              <a:rPr lang="en-US" sz="2200" kern="1200" dirty="0">
                <a:solidFill>
                  <a:srgbClr val="000000"/>
                </a:solidFill>
                <a:latin typeface="Arial (Body)"/>
                <a:ea typeface="+mn-ea"/>
                <a:cs typeface="+mn-cs"/>
              </a:rPr>
              <a:t>Examples:</a:t>
            </a:r>
          </a:p>
          <a:p>
            <a:pPr marL="741553" lvl="1" indent="-284353">
              <a:spcAft>
                <a:spcPct val="0"/>
              </a:spcAft>
              <a:buSzPts val="2400"/>
            </a:pPr>
            <a:r>
              <a:rPr lang="en-US" sz="2200" kern="1200" dirty="0">
                <a:solidFill>
                  <a:srgbClr val="000000"/>
                </a:solidFill>
                <a:latin typeface="Arial (Body)"/>
                <a:ea typeface="+mn-ea"/>
                <a:cs typeface="+mn-cs"/>
              </a:rPr>
              <a:t>Compare groups, such as students with teachers or different settings</a:t>
            </a:r>
          </a:p>
          <a:p>
            <a:pPr marL="741553" lvl="1" indent="-284353">
              <a:spcAft>
                <a:spcPct val="0"/>
              </a:spcAft>
              <a:buSzPts val="2400"/>
            </a:pPr>
            <a:r>
              <a:rPr lang="en-US" sz="2200" kern="1200" dirty="0">
                <a:solidFill>
                  <a:srgbClr val="000000"/>
                </a:solidFill>
                <a:latin typeface="Arial (Body)"/>
                <a:ea typeface="+mn-ea"/>
                <a:cs typeface="+mn-cs"/>
              </a:rPr>
              <a:t>Measure community needs</a:t>
            </a:r>
          </a:p>
          <a:p>
            <a:pPr marL="741553" lvl="1" indent="-284353">
              <a:spcAft>
                <a:spcPct val="0"/>
              </a:spcAft>
              <a:buSzPts val="2400"/>
            </a:pPr>
            <a:r>
              <a:rPr lang="en-US" sz="2200" kern="1200" dirty="0">
                <a:solidFill>
                  <a:srgbClr val="000000"/>
                </a:solidFill>
                <a:latin typeface="Arial (Body)"/>
                <a:ea typeface="+mn-ea"/>
                <a:cs typeface="+mn-cs"/>
              </a:rPr>
              <a:t>Evaluate a program by asking about perceptions</a:t>
            </a:r>
          </a:p>
          <a:p>
            <a:pPr marL="741553" lvl="1" indent="-284353">
              <a:spcAft>
                <a:spcPct val="0"/>
              </a:spcAft>
              <a:buSzPts val="2400"/>
            </a:pPr>
            <a:r>
              <a:rPr lang="en-US" sz="2200" kern="1200" dirty="0">
                <a:solidFill>
                  <a:srgbClr val="000000"/>
                </a:solidFill>
                <a:latin typeface="Arial (Body)"/>
                <a:ea typeface="+mn-ea"/>
                <a:cs typeface="+mn-cs"/>
              </a:rPr>
              <a:t>Gather a national survey with 1000s</a:t>
            </a:r>
          </a:p>
        </p:txBody>
      </p:sp>
    </p:spTree>
    <p:extLst>
      <p:ext uri="{BB962C8B-B14F-4D97-AF65-F5344CB8AC3E}">
        <p14:creationId xmlns:p14="http://schemas.microsoft.com/office/powerpoint/2010/main" val="3132194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What Are the Types of Survey Design? </a:t>
            </a:r>
            <a:r>
              <a:rPr lang="en-US" sz="2000" b="0" kern="1200" dirty="0">
                <a:latin typeface="Times New Roman" panose="02020603050405020304" pitchFamily="18" charset="0"/>
                <a:ea typeface="+mj-ea"/>
                <a:cs typeface="Times New Roman" panose="02020603050405020304" pitchFamily="18" charset="0"/>
              </a:rPr>
              <a:t>(2 of 5)</a:t>
            </a: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Longitudinal Survey Designs</a:t>
            </a:r>
          </a:p>
          <a:p>
            <a:pPr marL="255651" lvl="0" indent="-255651">
              <a:spcAft>
                <a:spcPct val="0"/>
              </a:spcAft>
              <a:buSzPts val="2400"/>
              <a:tabLst/>
            </a:pPr>
            <a:r>
              <a:rPr lang="en-US" sz="2400" kern="1200" dirty="0">
                <a:solidFill>
                  <a:srgbClr val="000000"/>
                </a:solidFill>
                <a:latin typeface="Arial (Body)"/>
                <a:ea typeface="+mn-ea"/>
                <a:cs typeface="+mn-cs"/>
              </a:rPr>
              <a:t>Collect data over time</a:t>
            </a:r>
          </a:p>
          <a:p>
            <a:pPr marL="255651" lvl="0" indent="-255651">
              <a:spcAft>
                <a:spcPct val="0"/>
              </a:spcAft>
              <a:buSzPts val="2400"/>
              <a:tabLst/>
            </a:pPr>
            <a:r>
              <a:rPr lang="en-US" sz="2400" kern="1200" dirty="0">
                <a:solidFill>
                  <a:srgbClr val="000000"/>
                </a:solidFill>
                <a:latin typeface="Arial (Body)"/>
                <a:ea typeface="+mn-ea"/>
                <a:cs typeface="+mn-cs"/>
              </a:rPr>
              <a:t>Used to understand</a:t>
            </a:r>
          </a:p>
          <a:p>
            <a:pPr marL="741553" lvl="1" indent="-284353">
              <a:spcAft>
                <a:spcPct val="0"/>
              </a:spcAft>
              <a:buSzPts val="2400"/>
            </a:pPr>
            <a:r>
              <a:rPr lang="en-US" sz="2400" kern="1200" dirty="0">
                <a:solidFill>
                  <a:srgbClr val="000000"/>
                </a:solidFill>
                <a:latin typeface="Arial (Body)"/>
                <a:ea typeface="+mn-ea"/>
                <a:cs typeface="+mn-cs"/>
              </a:rPr>
              <a:t>Trends with the same population</a:t>
            </a:r>
          </a:p>
          <a:p>
            <a:pPr marL="741553" lvl="1" indent="-284353">
              <a:spcAft>
                <a:spcPct val="0"/>
              </a:spcAft>
              <a:buSzPts val="2400"/>
            </a:pPr>
            <a:r>
              <a:rPr lang="en-US" sz="2400" kern="1200" dirty="0">
                <a:solidFill>
                  <a:srgbClr val="000000"/>
                </a:solidFill>
                <a:latin typeface="Arial (Body)"/>
                <a:ea typeface="+mn-ea"/>
                <a:cs typeface="+mn-cs"/>
              </a:rPr>
              <a:t>Changes in a cohort group or subpopulation</a:t>
            </a:r>
          </a:p>
          <a:p>
            <a:pPr marL="741553" lvl="1" indent="-284353">
              <a:spcAft>
                <a:spcPct val="0"/>
              </a:spcAft>
              <a:buSzPts val="2400"/>
            </a:pPr>
            <a:r>
              <a:rPr lang="en-US" sz="2400" kern="1200" dirty="0">
                <a:solidFill>
                  <a:srgbClr val="000000"/>
                </a:solidFill>
                <a:latin typeface="Arial (Body)"/>
                <a:ea typeface="+mn-ea"/>
                <a:cs typeface="+mn-cs"/>
              </a:rPr>
              <a:t>Changes in a panel group of the same individuals over time</a:t>
            </a:r>
          </a:p>
          <a:p>
            <a:pPr marL="256032" lvl="1" indent="-342900">
              <a:spcAft>
                <a:spcPct val="0"/>
              </a:spcAft>
              <a:buSzPts val="2400"/>
              <a:buFont typeface="Arial" panose="020B0604020202020204" pitchFamily="34" charset="0"/>
              <a:buChar char="•"/>
            </a:pPr>
            <a:r>
              <a:rPr lang="en-US" sz="2400" kern="1200" dirty="0">
                <a:solidFill>
                  <a:srgbClr val="000000"/>
                </a:solidFill>
                <a:latin typeface="Arial (Body)"/>
                <a:ea typeface="+mn-ea"/>
              </a:rPr>
              <a:t>Example: follow-up about how views change over time</a:t>
            </a:r>
            <a:endParaRPr 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1223693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What Are the Types of Survey Design? </a:t>
            </a:r>
            <a:r>
              <a:rPr lang="en-US" sz="2000" b="0" kern="1200" dirty="0">
                <a:latin typeface="Times New Roman" panose="02020603050405020304" pitchFamily="18" charset="0"/>
                <a:ea typeface="+mj-ea"/>
                <a:cs typeface="Times New Roman" panose="02020603050405020304" pitchFamily="18" charset="0"/>
              </a:rPr>
              <a:t>(3 of 5)</a:t>
            </a: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Longitudinal Survey Designs: Trend Studies</a:t>
            </a:r>
          </a:p>
          <a:p>
            <a:pPr marL="255651" lvl="0" indent="-255651">
              <a:spcAft>
                <a:spcPct val="0"/>
              </a:spcAft>
              <a:buSzPts val="2400"/>
              <a:tabLst/>
            </a:pPr>
            <a:r>
              <a:rPr lang="en-US" sz="2400" kern="1200" dirty="0">
                <a:solidFill>
                  <a:srgbClr val="000000"/>
                </a:solidFill>
                <a:latin typeface="Arial (Body)"/>
                <a:ea typeface="+mn-ea"/>
                <a:cs typeface="+mn-cs"/>
              </a:rPr>
              <a:t>Identify a population and examine changes over time</a:t>
            </a:r>
          </a:p>
          <a:p>
            <a:pPr marL="255651" lvl="0" indent="-255651">
              <a:spcAft>
                <a:spcPct val="0"/>
              </a:spcAft>
              <a:buSzPts val="2400"/>
              <a:tabLst/>
            </a:pPr>
            <a:r>
              <a:rPr lang="en-US" sz="2400" kern="1200" dirty="0">
                <a:solidFill>
                  <a:srgbClr val="000000"/>
                </a:solidFill>
                <a:latin typeface="Arial (Body)"/>
                <a:ea typeface="+mn-ea"/>
                <a:cs typeface="+mn-cs"/>
              </a:rPr>
              <a:t>Assess how trends change</a:t>
            </a:r>
          </a:p>
          <a:p>
            <a:pPr marL="255651" lvl="0" indent="-255651">
              <a:spcAft>
                <a:spcPct val="0"/>
              </a:spcAft>
              <a:buSzPts val="2400"/>
              <a:tabLst/>
            </a:pPr>
            <a:r>
              <a:rPr lang="en-US" sz="2400" kern="1200" dirty="0">
                <a:solidFill>
                  <a:srgbClr val="000000"/>
                </a:solidFill>
                <a:latin typeface="Arial (Body)"/>
                <a:ea typeface="+mn-ea"/>
                <a:cs typeface="+mn-cs"/>
              </a:rPr>
              <a:t>Example: the Gallup Poll monitors voters during elections</a:t>
            </a:r>
          </a:p>
        </p:txBody>
      </p:sp>
    </p:spTree>
    <p:extLst>
      <p:ext uri="{BB962C8B-B14F-4D97-AF65-F5344CB8AC3E}">
        <p14:creationId xmlns:p14="http://schemas.microsoft.com/office/powerpoint/2010/main" val="1741570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What Are the Types of Survey Design? </a:t>
            </a:r>
            <a:r>
              <a:rPr lang="en-US" sz="2000" b="0" kern="1200" dirty="0">
                <a:latin typeface="Times New Roman" panose="02020603050405020304" pitchFamily="18" charset="0"/>
                <a:ea typeface="+mj-ea"/>
                <a:cs typeface="Times New Roman" panose="02020603050405020304" pitchFamily="18" charset="0"/>
              </a:rPr>
              <a:t>(4 of 5)</a:t>
            </a:r>
          </a:p>
        </p:txBody>
      </p:sp>
      <p:sp>
        <p:nvSpPr>
          <p:cNvPr id="3" name="Text Placeholder 2"/>
          <p:cNvSpPr>
            <a:spLocks noGrp="1"/>
          </p:cNvSpPr>
          <p:nvPr>
            <p:ph type="body" idx="1"/>
          </p:nvPr>
        </p:nvSpPr>
        <p:spPr>
          <a:xfrm>
            <a:off x="457200" y="1600200"/>
            <a:ext cx="8229600" cy="4603652"/>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Longitudinal Survey Designs: Cohort Studies</a:t>
            </a:r>
          </a:p>
          <a:p>
            <a:pPr marL="255651" lvl="0" indent="-255651">
              <a:spcAft>
                <a:spcPct val="0"/>
              </a:spcAft>
              <a:buSzPts val="2400"/>
              <a:tabLst/>
            </a:pPr>
            <a:r>
              <a:rPr lang="en-US" sz="2400" kern="1200" dirty="0">
                <a:solidFill>
                  <a:srgbClr val="000000"/>
                </a:solidFill>
                <a:latin typeface="Arial (Body)"/>
                <a:ea typeface="+mn-ea"/>
                <a:cs typeface="+mn-cs"/>
              </a:rPr>
              <a:t>Identify a subpopulation (cohort) based on a characteristic</a:t>
            </a:r>
          </a:p>
          <a:p>
            <a:pPr marL="255651" lvl="0" indent="-255651">
              <a:spcAft>
                <a:spcPct val="0"/>
              </a:spcAft>
              <a:buSzPts val="2400"/>
              <a:tabLst/>
            </a:pPr>
            <a:r>
              <a:rPr lang="en-US" sz="2400" kern="1200" dirty="0">
                <a:solidFill>
                  <a:srgbClr val="000000"/>
                </a:solidFill>
                <a:latin typeface="Arial (Body)"/>
                <a:ea typeface="+mn-ea"/>
                <a:cs typeface="+mn-cs"/>
              </a:rPr>
              <a:t>Study that subpopulation over time</a:t>
            </a:r>
          </a:p>
          <a:p>
            <a:pPr marL="255651" lvl="0" indent="-255651">
              <a:spcAft>
                <a:spcPct val="0"/>
              </a:spcAft>
              <a:buSzPts val="2400"/>
              <a:tabLst/>
            </a:pPr>
            <a:r>
              <a:rPr lang="en-US" sz="2400" kern="1200" dirty="0">
                <a:solidFill>
                  <a:srgbClr val="000000"/>
                </a:solidFill>
                <a:latin typeface="Arial (Body)"/>
                <a:ea typeface="+mn-ea"/>
                <a:cs typeface="+mn-cs"/>
              </a:rPr>
              <a:t>Example:</a:t>
            </a:r>
          </a:p>
          <a:p>
            <a:pPr marL="741553" lvl="1" indent="-284353">
              <a:spcAft>
                <a:spcPct val="0"/>
              </a:spcAft>
              <a:buSzPts val="2400"/>
            </a:pPr>
            <a:r>
              <a:rPr lang="en-US" sz="2400" kern="1200" dirty="0">
                <a:solidFill>
                  <a:srgbClr val="000000"/>
                </a:solidFill>
                <a:latin typeface="Arial (Body)"/>
                <a:ea typeface="+mn-ea"/>
                <a:cs typeface="+mn-cs"/>
              </a:rPr>
              <a:t>Study a cohort of 18-year olds in 2017</a:t>
            </a:r>
          </a:p>
          <a:p>
            <a:pPr marL="741553" lvl="1" indent="-284353">
              <a:spcAft>
                <a:spcPct val="0"/>
              </a:spcAft>
              <a:buSzPts val="2400"/>
            </a:pPr>
            <a:r>
              <a:rPr lang="en-US" sz="2400" kern="1200" dirty="0">
                <a:solidFill>
                  <a:srgbClr val="000000"/>
                </a:solidFill>
                <a:latin typeface="Arial (Body)"/>
                <a:ea typeface="+mn-ea"/>
                <a:cs typeface="+mn-cs"/>
              </a:rPr>
              <a:t>Five years later, study a group of 23-year olds (may not be the same individuals)</a:t>
            </a:r>
          </a:p>
          <a:p>
            <a:pPr marL="741553" lvl="1" indent="-284353">
              <a:spcAft>
                <a:spcPct val="0"/>
              </a:spcAft>
              <a:buSzPts val="2400"/>
            </a:pPr>
            <a:r>
              <a:rPr lang="en-US" sz="2400" kern="1200" dirty="0">
                <a:solidFill>
                  <a:srgbClr val="000000"/>
                </a:solidFill>
                <a:latin typeface="Arial (Body)"/>
                <a:ea typeface="+mn-ea"/>
                <a:cs typeface="+mn-cs"/>
              </a:rPr>
              <a:t>Continue over time as long as individuals were 18 in 2017</a:t>
            </a:r>
          </a:p>
        </p:txBody>
      </p:sp>
    </p:spTree>
    <p:extLst>
      <p:ext uri="{BB962C8B-B14F-4D97-AF65-F5344CB8AC3E}">
        <p14:creationId xmlns:p14="http://schemas.microsoft.com/office/powerpoint/2010/main" val="645702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Times New Roman" panose="02020603050405020304" pitchFamily="18" charset="0"/>
                <a:ea typeface="+mj-ea"/>
                <a:cs typeface="Times New Roman" panose="02020603050405020304" pitchFamily="18" charset="0"/>
              </a:rPr>
              <a:t>What Are the Types of Survey Design? </a:t>
            </a:r>
            <a:r>
              <a:rPr lang="en-US" sz="2000" b="0" kern="1200" dirty="0">
                <a:latin typeface="Times New Roman" panose="02020603050405020304" pitchFamily="18" charset="0"/>
                <a:ea typeface="+mj-ea"/>
                <a:cs typeface="Times New Roman" panose="02020603050405020304" pitchFamily="18" charset="0"/>
              </a:rPr>
              <a:t>(5 of 5)</a:t>
            </a:r>
          </a:p>
        </p:txBody>
      </p:sp>
      <p:sp>
        <p:nvSpPr>
          <p:cNvPr id="3" name="Text Placeholder 2"/>
          <p:cNvSpPr>
            <a:spLocks noGrp="1"/>
          </p:cNvSpPr>
          <p:nvPr>
            <p:ph type="body" idx="1"/>
          </p:nvPr>
        </p:nvSpPr>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Longitudinal Survey Designs: Panel Studies</a:t>
            </a:r>
          </a:p>
          <a:p>
            <a:pPr marL="255651" lvl="0" indent="-255651">
              <a:spcAft>
                <a:spcPct val="0"/>
              </a:spcAft>
              <a:buSzPts val="2400"/>
              <a:tabLst/>
            </a:pPr>
            <a:r>
              <a:rPr lang="en-US" sz="2400" kern="1200" dirty="0">
                <a:solidFill>
                  <a:srgbClr val="000000"/>
                </a:solidFill>
                <a:latin typeface="Arial (Body)"/>
                <a:ea typeface="+mn-ea"/>
                <a:cs typeface="+mn-cs"/>
              </a:rPr>
              <a:t>Examine the same people (i.e., panel) over time</a:t>
            </a:r>
          </a:p>
          <a:p>
            <a:pPr marL="255651" lvl="0" indent="-255651">
              <a:spcAft>
                <a:spcPct val="0"/>
              </a:spcAft>
              <a:buSzPts val="2400"/>
              <a:tabLst/>
            </a:pPr>
            <a:r>
              <a:rPr lang="en-US" sz="2400" kern="1200" dirty="0">
                <a:solidFill>
                  <a:srgbClr val="000000"/>
                </a:solidFill>
                <a:latin typeface="Arial (Body)"/>
                <a:ea typeface="+mn-ea"/>
                <a:cs typeface="+mn-cs"/>
              </a:rPr>
              <a:t>Advantage is the ability to determine actual changes in specific individuals</a:t>
            </a:r>
          </a:p>
          <a:p>
            <a:pPr marL="255651" lvl="0" indent="-255651">
              <a:spcAft>
                <a:spcPct val="0"/>
              </a:spcAft>
              <a:buSzPts val="2400"/>
              <a:tabLst/>
            </a:pPr>
            <a:r>
              <a:rPr lang="en-US" sz="2400" kern="1200" dirty="0">
                <a:solidFill>
                  <a:srgbClr val="000000"/>
                </a:solidFill>
                <a:latin typeface="Arial (Body)"/>
                <a:ea typeface="+mn-ea"/>
                <a:cs typeface="+mn-cs"/>
              </a:rPr>
              <a:t>Disadvantage is that people may be difficult to locate</a:t>
            </a:r>
          </a:p>
          <a:p>
            <a:pPr marL="255651" lvl="0" indent="-255651">
              <a:spcAft>
                <a:spcPct val="0"/>
              </a:spcAft>
              <a:buSzPts val="2400"/>
              <a:tabLst/>
            </a:pPr>
            <a:r>
              <a:rPr lang="en-US" sz="2400" kern="1200">
                <a:solidFill>
                  <a:srgbClr val="000000"/>
                </a:solidFill>
                <a:latin typeface="Arial (Body)"/>
                <a:ea typeface="+mn-ea"/>
                <a:cs typeface="+mn-cs"/>
              </a:rPr>
              <a:t>Example:</a:t>
            </a:r>
            <a:endParaRPr lang="en-US" sz="2400" kern="1200" dirty="0">
              <a:solidFill>
                <a:prstClr val="black"/>
              </a:solidFill>
              <a:ea typeface="+mn-ea"/>
              <a:cs typeface="+mn-cs"/>
            </a:endParaRPr>
          </a:p>
          <a:p>
            <a:pPr marL="741553" lvl="1" indent="-284353">
              <a:spcAft>
                <a:spcPct val="0"/>
              </a:spcAft>
              <a:buSzPts val="2400"/>
            </a:pPr>
            <a:r>
              <a:rPr lang="en-US" sz="2400" kern="1200" dirty="0">
                <a:solidFill>
                  <a:srgbClr val="000000"/>
                </a:solidFill>
                <a:latin typeface="Arial (Body)"/>
                <a:ea typeface="+mn-ea"/>
                <a:cs typeface="+mn-cs"/>
              </a:rPr>
              <a:t>Study a graduating class in 2017, follow the exact same individuals at 1 year, 2 years, 5 years, etc.</a:t>
            </a:r>
          </a:p>
          <a:p>
            <a:pPr marL="741553" lvl="1" indent="-284353">
              <a:spcAft>
                <a:spcPct val="0"/>
              </a:spcAft>
              <a:buSzPts val="2400"/>
            </a:pPr>
            <a:r>
              <a:rPr lang="en-US" sz="2400" kern="1200" dirty="0">
                <a:solidFill>
                  <a:srgbClr val="000000"/>
                </a:solidFill>
                <a:latin typeface="Arial (Body)"/>
                <a:ea typeface="+mn-ea"/>
                <a:cs typeface="+mn-cs"/>
              </a:rPr>
              <a:t>Might also compare groups</a:t>
            </a:r>
          </a:p>
        </p:txBody>
      </p:sp>
    </p:spTree>
    <p:extLst>
      <p:ext uri="{BB962C8B-B14F-4D97-AF65-F5344CB8AC3E}">
        <p14:creationId xmlns:p14="http://schemas.microsoft.com/office/powerpoint/2010/main" val="3490249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the Key Characteristics of Survey Research?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2380957"/>
          </a:xfrm>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Sampling from a population</a:t>
            </a:r>
          </a:p>
          <a:p>
            <a:pPr marL="255651" lvl="0" indent="-255651">
              <a:spcAft>
                <a:spcPct val="0"/>
              </a:spcAft>
              <a:buSzPts val="2400"/>
              <a:tabLst/>
            </a:pPr>
            <a:r>
              <a:rPr lang="en-US" altLang="en-US" sz="2400" kern="1200" dirty="0">
                <a:solidFill>
                  <a:srgbClr val="000000"/>
                </a:solidFill>
                <a:latin typeface="Arial (Body)"/>
                <a:ea typeface="+mn-ea"/>
                <a:cs typeface="+mn-cs"/>
              </a:rPr>
              <a:t>Collecting data through questionnaires or interviews</a:t>
            </a:r>
          </a:p>
          <a:p>
            <a:pPr marL="255651" lvl="0" indent="-255651">
              <a:spcAft>
                <a:spcPct val="0"/>
              </a:spcAft>
              <a:buSzPts val="2400"/>
              <a:tabLst/>
            </a:pPr>
            <a:r>
              <a:rPr lang="en-US" altLang="en-US" sz="2400" kern="1200" dirty="0">
                <a:solidFill>
                  <a:srgbClr val="000000"/>
                </a:solidFill>
                <a:latin typeface="Arial (Body)"/>
                <a:ea typeface="+mn-ea"/>
                <a:cs typeface="+mn-cs"/>
              </a:rPr>
              <a:t>Designing instruments for data collection</a:t>
            </a:r>
          </a:p>
          <a:p>
            <a:pPr marL="255651" lvl="0" indent="-255651">
              <a:spcAft>
                <a:spcPct val="0"/>
              </a:spcAft>
              <a:buSzPts val="2400"/>
              <a:tabLst/>
            </a:pPr>
            <a:r>
              <a:rPr lang="en-US" altLang="en-US" sz="2400" kern="1200" dirty="0">
                <a:solidFill>
                  <a:srgbClr val="000000"/>
                </a:solidFill>
                <a:latin typeface="Arial (Body)"/>
                <a:ea typeface="+mn-ea"/>
                <a:cs typeface="+mn-cs"/>
              </a:rPr>
              <a:t>Obtaining a high response rate</a:t>
            </a:r>
          </a:p>
        </p:txBody>
      </p:sp>
    </p:spTree>
    <p:extLst>
      <p:ext uri="{BB962C8B-B14F-4D97-AF65-F5344CB8AC3E}">
        <p14:creationId xmlns:p14="http://schemas.microsoft.com/office/powerpoint/2010/main" val="364345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sz="2800" kern="1200" dirty="0">
                <a:latin typeface="Times New Roman" panose="02020603050405020304" pitchFamily="18" charset="0"/>
                <a:ea typeface="+mj-ea"/>
                <a:cs typeface="Times New Roman" panose="02020603050405020304" pitchFamily="18" charset="0"/>
              </a:rPr>
              <a:t>Figure 12.2 Differences between the Population, Target Population or Sampling Frame, and Sample</a:t>
            </a:r>
            <a:endParaRPr lang="en-US" sz="2800" kern="1200" dirty="0">
              <a:latin typeface="Times New Roman" panose="02020603050405020304" pitchFamily="18" charset="0"/>
              <a:ea typeface="+mj-ea"/>
              <a:cs typeface="Times New Roman" panose="02020603050405020304" pitchFamily="18" charset="0"/>
            </a:endParaRPr>
          </a:p>
        </p:txBody>
      </p:sp>
      <p:pic>
        <p:nvPicPr>
          <p:cNvPr id="3" name="Picture 2" descr="The diagram depicts sample as a component of target population, which in turn is a component of population. Population is defined as the group of individuals having one characteristic that distinguishes them from other groups. The target population, or sampling frame, is the actual list of sampling units from which the sample is selected. The sample is defined as the group of participants in a study selected from the target population from which the researcher generalizes to the target population."/>
          <p:cNvPicPr>
            <a:picLocks noChangeAspect="1"/>
          </p:cNvPicPr>
          <p:nvPr/>
        </p:nvPicPr>
        <p:blipFill>
          <a:blip r:embed="rId2"/>
          <a:stretch>
            <a:fillRect/>
          </a:stretch>
        </p:blipFill>
        <p:spPr>
          <a:xfrm>
            <a:off x="1349984" y="1656531"/>
            <a:ext cx="6444031" cy="4163929"/>
          </a:xfrm>
          <a:prstGeom prst="rect">
            <a:avLst/>
          </a:prstGeom>
        </p:spPr>
      </p:pic>
    </p:spTree>
    <p:extLst>
      <p:ext uri="{BB962C8B-B14F-4D97-AF65-F5344CB8AC3E}">
        <p14:creationId xmlns:p14="http://schemas.microsoft.com/office/powerpoint/2010/main" val="39681428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Figure 12.3 Forms of Data Collection to Survey Research</a:t>
            </a:r>
            <a:endParaRPr lang="en-US" kern="1200" dirty="0">
              <a:latin typeface="Times New Roman" panose="02020603050405020304" pitchFamily="18" charset="0"/>
              <a:ea typeface="+mj-ea"/>
              <a:cs typeface="Times New Roman" panose="02020603050405020304" pitchFamily="18" charset="0"/>
            </a:endParaRPr>
          </a:p>
        </p:txBody>
      </p:sp>
      <p:pic>
        <p:nvPicPr>
          <p:cNvPr id="5" name="Picture 4" descr="The diagram starts with the question, Who completes or records the data, and leads to participant and researcher. It branches out into, participant and researcher. Participant records data through mailed questionnaire or online questionnaire. Researcher records information using one of the following methods. One on one through individual interview, to a group through focus group interview, or over telephone through telephone interview."/>
          <p:cNvPicPr>
            <a:picLocks noChangeAspect="1"/>
          </p:cNvPicPr>
          <p:nvPr/>
        </p:nvPicPr>
        <p:blipFill>
          <a:blip r:embed="rId2"/>
          <a:stretch>
            <a:fillRect/>
          </a:stretch>
        </p:blipFill>
        <p:spPr>
          <a:xfrm>
            <a:off x="734235" y="1638464"/>
            <a:ext cx="7675529" cy="4340728"/>
          </a:xfrm>
          <a:prstGeom prst="rect">
            <a:avLst/>
          </a:prstGeom>
        </p:spPr>
      </p:pic>
    </p:spTree>
    <p:extLst>
      <p:ext uri="{BB962C8B-B14F-4D97-AF65-F5344CB8AC3E}">
        <p14:creationId xmlns:p14="http://schemas.microsoft.com/office/powerpoint/2010/main" val="1724068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the Key Characteristics of Survey Research?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1"/>
            <a:ext cx="8229600" cy="3900268"/>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Response Rate: Response Bias</a:t>
            </a:r>
            <a:endParaRPr lang="en-US" altLang="en-US" sz="2400" b="1" kern="1200" dirty="0">
              <a:solidFill>
                <a:srgbClr val="000000"/>
              </a:solidFill>
              <a:latin typeface="Arial (Body)"/>
              <a:ea typeface="+mn-ea"/>
              <a:cs typeface="+mn-cs"/>
            </a:endParaRPr>
          </a:p>
          <a:p>
            <a:pPr marL="255651" lvl="0" indent="-255651">
              <a:spcAft>
                <a:spcPct val="0"/>
              </a:spcAft>
              <a:buSzPts val="2400"/>
              <a:tabLst/>
            </a:pPr>
            <a:r>
              <a:rPr lang="en-US" altLang="en-US" sz="2400" kern="1200" dirty="0">
                <a:solidFill>
                  <a:srgbClr val="000000"/>
                </a:solidFill>
                <a:latin typeface="Arial (Body)"/>
                <a:ea typeface="+mn-ea"/>
                <a:cs typeface="+mn-cs"/>
              </a:rPr>
              <a:t>The responses do not accurately reflect the views of the sample and the population.</a:t>
            </a:r>
          </a:p>
          <a:p>
            <a:pPr marL="741553" lvl="1" indent="-284353">
              <a:spcAft>
                <a:spcPct val="0"/>
              </a:spcAft>
              <a:buSzPts val="2400"/>
            </a:pPr>
            <a:r>
              <a:rPr lang="en-US" altLang="en-US" sz="2400" kern="1200" dirty="0">
                <a:solidFill>
                  <a:srgbClr val="000000"/>
                </a:solidFill>
                <a:latin typeface="Arial (Body)"/>
                <a:ea typeface="+mn-ea"/>
                <a:cs typeface="+mn-cs"/>
              </a:rPr>
              <a:t>Overly positive or negative</a:t>
            </a:r>
          </a:p>
          <a:p>
            <a:pPr marL="255651" lvl="0" indent="-255651">
              <a:spcAft>
                <a:spcPct val="0"/>
              </a:spcAft>
              <a:buSzPts val="2400"/>
              <a:buFont typeface="Arial"/>
              <a:buChar char="•"/>
              <a:tabLst/>
            </a:pPr>
            <a:r>
              <a:rPr lang="en-US" altLang="en-US" sz="2400" kern="1200" dirty="0">
                <a:solidFill>
                  <a:srgbClr val="000000"/>
                </a:solidFill>
                <a:latin typeface="Arial (Body)"/>
                <a:ea typeface="+mn-ea"/>
              </a:rPr>
              <a:t>Assess response bias, particularly when response rates remain low</a:t>
            </a:r>
          </a:p>
          <a:p>
            <a:pPr marL="255651" lvl="0" indent="-255651">
              <a:spcAft>
                <a:spcPct val="0"/>
              </a:spcAft>
              <a:buSzPts val="2400"/>
              <a:buFont typeface="Arial"/>
              <a:buChar char="•"/>
              <a:tabLst/>
            </a:pPr>
            <a:r>
              <a:rPr lang="en-US" altLang="en-US" sz="2400" b="1" kern="1200" dirty="0">
                <a:solidFill>
                  <a:srgbClr val="000000"/>
                </a:solidFill>
                <a:latin typeface="Arial (Body)"/>
                <a:ea typeface="+mn-ea"/>
              </a:rPr>
              <a:t>Wave analysis</a:t>
            </a:r>
            <a:r>
              <a:rPr lang="en-US" altLang="en-US" sz="2400" kern="1200" dirty="0">
                <a:solidFill>
                  <a:srgbClr val="000000"/>
                </a:solidFill>
                <a:latin typeface="Arial (Body)"/>
                <a:ea typeface="+mn-ea"/>
              </a:rPr>
              <a:t>: </a:t>
            </a:r>
            <a:r>
              <a:rPr lang="en-US" sz="2400" kern="1200" dirty="0">
                <a:solidFill>
                  <a:srgbClr val="000000"/>
                </a:solidFill>
                <a:latin typeface="Arial (Body)"/>
                <a:ea typeface="+mn-ea"/>
              </a:rPr>
              <a:t>procedure to check for response bias in which investigators group returns by intervals</a:t>
            </a:r>
            <a:endParaRPr lang="en-US" alt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1002008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the Key Characteristics of Survey Research? </a:t>
            </a:r>
            <a:endParaRPr lang="en-US" altLang="en-US" sz="2000" b="0" kern="1200" dirty="0">
              <a:latin typeface="Times New Roman" panose="02020603050405020304" pitchFamily="18" charset="0"/>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124176"/>
          </a:xfrm>
        </p:spPr>
        <p:txBody>
          <a:bodyPr wrap="square" lIns="91425" tIns="91425" rIns="91425" bIns="91425">
            <a:noAutofit/>
          </a:bodyPr>
          <a:lstStyle/>
          <a:p>
            <a:pPr marL="255651" lvl="0" indent="-255651">
              <a:buSzPts val="2400"/>
              <a:buNone/>
              <a:tabLst/>
            </a:pPr>
            <a:r>
              <a:rPr lang="en-US" sz="2400" b="1" kern="1200" dirty="0">
                <a:solidFill>
                  <a:srgbClr val="000000"/>
                </a:solidFill>
                <a:latin typeface="Arial (Body)"/>
                <a:ea typeface="+mn-ea"/>
                <a:cs typeface="+mn-cs"/>
              </a:rPr>
              <a:t>Response Rate: Response Set</a:t>
            </a:r>
          </a:p>
          <a:p>
            <a:pPr marL="255651" lvl="0" indent="-255651">
              <a:spcAft>
                <a:spcPct val="0"/>
              </a:spcAft>
              <a:buSzPts val="2400"/>
              <a:tabLst/>
            </a:pPr>
            <a:r>
              <a:rPr lang="en-US" sz="2400" kern="1200" dirty="0">
                <a:solidFill>
                  <a:srgbClr val="000000"/>
                </a:solidFill>
                <a:latin typeface="Arial (Body)"/>
                <a:ea typeface="+mn-ea"/>
                <a:cs typeface="+mn-cs"/>
              </a:rPr>
              <a:t>Participants tend to respond in a certain way to more than one question that does not reflect their true beliefs</a:t>
            </a:r>
          </a:p>
          <a:p>
            <a:pPr marL="255651" lvl="0" indent="-255651">
              <a:spcAft>
                <a:spcPct val="0"/>
              </a:spcAft>
              <a:buSzPts val="2400"/>
              <a:tabLst/>
            </a:pPr>
            <a:r>
              <a:rPr lang="en-US" altLang="en-US" sz="2400" kern="1200" dirty="0">
                <a:solidFill>
                  <a:srgbClr val="000000"/>
                </a:solidFill>
                <a:latin typeface="Arial (Body)"/>
                <a:ea typeface="+mn-ea"/>
                <a:cs typeface="+mn-cs"/>
              </a:rPr>
              <a:t>Examples:</a:t>
            </a:r>
          </a:p>
          <a:p>
            <a:pPr marL="741553" lvl="1" indent="-284353">
              <a:spcAft>
                <a:spcPct val="0"/>
              </a:spcAft>
              <a:buSzPts val="2400"/>
            </a:pPr>
            <a:r>
              <a:rPr lang="en-US" sz="2400" kern="1200" dirty="0">
                <a:solidFill>
                  <a:srgbClr val="000000"/>
                </a:solidFill>
                <a:latin typeface="Arial (Body)"/>
                <a:ea typeface="+mn-ea"/>
                <a:cs typeface="+mn-cs"/>
              </a:rPr>
              <a:t>Always rate “strongly agree” because quickly responding and not reading questions carefully</a:t>
            </a:r>
          </a:p>
          <a:p>
            <a:pPr marL="741553" lvl="1" indent="-284353">
              <a:spcAft>
                <a:spcPct val="0"/>
              </a:spcAft>
              <a:buSzPts val="2400"/>
            </a:pPr>
            <a:r>
              <a:rPr lang="en-US" sz="2400" kern="1200" dirty="0">
                <a:solidFill>
                  <a:srgbClr val="000000"/>
                </a:solidFill>
                <a:latin typeface="Arial (Body)"/>
                <a:ea typeface="+mn-ea"/>
                <a:cs typeface="+mn-cs"/>
              </a:rPr>
              <a:t>Respond because it seems that is what the researcher wants to hear</a:t>
            </a:r>
          </a:p>
          <a:p>
            <a:pPr marL="741553" lvl="1" indent="-284353">
              <a:spcAft>
                <a:spcPct val="0"/>
              </a:spcAft>
              <a:buSzPts val="2400"/>
            </a:pPr>
            <a:r>
              <a:rPr lang="en-US" sz="2400" kern="1200" dirty="0">
                <a:solidFill>
                  <a:srgbClr val="000000"/>
                </a:solidFill>
                <a:latin typeface="Arial (Body)"/>
                <a:ea typeface="+mn-ea"/>
                <a:cs typeface="+mn-cs"/>
              </a:rPr>
              <a:t>Give socially acceptable responses</a:t>
            </a:r>
            <a:endParaRPr lang="en-US" altLang="en-US" sz="2400" kern="1200" dirty="0">
              <a:solidFill>
                <a:srgbClr val="000000"/>
              </a:solidFill>
              <a:latin typeface="Arial (Body)"/>
              <a:ea typeface="+mn-ea"/>
              <a:cs typeface="+mn-cs"/>
            </a:endParaRPr>
          </a:p>
        </p:txBody>
      </p:sp>
    </p:spTree>
    <p:extLst>
      <p:ext uri="{BB962C8B-B14F-4D97-AF65-F5344CB8AC3E}">
        <p14:creationId xmlns:p14="http://schemas.microsoft.com/office/powerpoint/2010/main" val="1362039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altLang="en-US" kern="1200" dirty="0">
                <a:latin typeface="Times New Roman" panose="02020603050405020304" pitchFamily="18" charset="0"/>
                <a:ea typeface="+mj-ea"/>
                <a:cs typeface="Times New Roman" panose="02020603050405020304" pitchFamily="18" charset="0"/>
              </a:rPr>
              <a:t>What Are Potential Ethical Issues in Survey Research?</a:t>
            </a:r>
          </a:p>
        </p:txBody>
      </p:sp>
      <p:sp>
        <p:nvSpPr>
          <p:cNvPr id="3" name="Text Placeholder 2"/>
          <p:cNvSpPr>
            <a:spLocks noGrp="1"/>
          </p:cNvSpPr>
          <p:nvPr>
            <p:ph type="body" idx="1"/>
          </p:nvPr>
        </p:nvSpPr>
        <p:spPr>
          <a:xfrm>
            <a:off x="457200" y="1600200"/>
            <a:ext cx="8229600" cy="3170068"/>
          </a:xfrm>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Arial (Body)"/>
                <a:ea typeface="+mn-ea"/>
                <a:cs typeface="+mn-cs"/>
              </a:rPr>
              <a:t>Overstating the benefits of participating in the study</a:t>
            </a:r>
          </a:p>
          <a:p>
            <a:pPr marL="255651" lvl="0" indent="-255651">
              <a:spcAft>
                <a:spcPct val="0"/>
              </a:spcAft>
              <a:buSzPts val="2400"/>
              <a:tabLst/>
            </a:pPr>
            <a:r>
              <a:rPr lang="en-US" altLang="en-US" sz="2400" kern="1200" dirty="0">
                <a:solidFill>
                  <a:srgbClr val="000000"/>
                </a:solidFill>
                <a:latin typeface="Arial (Body)"/>
                <a:ea typeface="+mn-ea"/>
                <a:cs typeface="+mn-cs"/>
              </a:rPr>
              <a:t>Placing interviewers or participants in unsafe situations</a:t>
            </a:r>
          </a:p>
          <a:p>
            <a:pPr marL="255651" lvl="0" indent="-255651">
              <a:spcAft>
                <a:spcPct val="0"/>
              </a:spcAft>
              <a:buSzPts val="2400"/>
              <a:tabLst/>
            </a:pPr>
            <a:r>
              <a:rPr lang="en-US" altLang="en-US" sz="2400" kern="1200" dirty="0">
                <a:solidFill>
                  <a:srgbClr val="000000"/>
                </a:solidFill>
                <a:latin typeface="Arial (Body)"/>
                <a:ea typeface="+mn-ea"/>
                <a:cs typeface="+mn-cs"/>
              </a:rPr>
              <a:t>Protecting confidentiality of survey responses</a:t>
            </a:r>
          </a:p>
          <a:p>
            <a:pPr marL="255651" lvl="0" indent="-255651">
              <a:spcAft>
                <a:spcPct val="0"/>
              </a:spcAft>
              <a:buSzPts val="2400"/>
              <a:tabLst/>
            </a:pPr>
            <a:r>
              <a:rPr lang="en-US" altLang="en-US" sz="2400" kern="1200" dirty="0">
                <a:solidFill>
                  <a:srgbClr val="000000"/>
                </a:solidFill>
                <a:latin typeface="Arial (Body)"/>
                <a:ea typeface="+mn-ea"/>
                <a:cs typeface="+mn-cs"/>
              </a:rPr>
              <a:t>Disclosing identity of individuals through data analysis of a subset</a:t>
            </a:r>
          </a:p>
          <a:p>
            <a:pPr marL="255651" lvl="0" indent="-255651">
              <a:spcAft>
                <a:spcPct val="0"/>
              </a:spcAft>
              <a:buSzPts val="2400"/>
              <a:tabLst/>
            </a:pPr>
            <a:r>
              <a:rPr lang="en-US" altLang="en-US" sz="2400" kern="1200" dirty="0">
                <a:solidFill>
                  <a:srgbClr val="000000"/>
                </a:solidFill>
                <a:latin typeface="Arial (Body)"/>
                <a:ea typeface="+mn-ea"/>
                <a:cs typeface="+mn-cs"/>
              </a:rPr>
              <a:t>Not destroying instruments at the conclusion of the study</a:t>
            </a:r>
          </a:p>
        </p:txBody>
      </p:sp>
    </p:spTree>
    <p:extLst>
      <p:ext uri="{BB962C8B-B14F-4D97-AF65-F5344CB8AC3E}">
        <p14:creationId xmlns:p14="http://schemas.microsoft.com/office/powerpoint/2010/main" val="1250488684"/>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8746</TotalTime>
  <Words>1872</Words>
  <Application>Microsoft Macintosh PowerPoint</Application>
  <PresentationFormat>On-screen Show (4:3)</PresentationFormat>
  <Paragraphs>220</Paragraphs>
  <Slides>36</Slides>
  <Notes>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44" baseType="lpstr">
      <vt:lpstr>Arial</vt:lpstr>
      <vt:lpstr>Arial (Body)</vt:lpstr>
      <vt:lpstr>Noto Sans Symbols</vt:lpstr>
      <vt:lpstr>Times New Roman</vt:lpstr>
      <vt:lpstr>Verdana</vt:lpstr>
      <vt:lpstr>508 Lecture</vt:lpstr>
      <vt:lpstr>1_508 Lecture</vt:lpstr>
      <vt:lpstr>Equation</vt:lpstr>
      <vt:lpstr>Educational Research: Planning, Conducting, and Evaluating Quantitative and Qualitative Research</vt:lpstr>
      <vt:lpstr>What is an Experiment?</vt:lpstr>
      <vt:lpstr>What is an Experiment, When Should You Use It, and How Did It Develop? </vt:lpstr>
      <vt:lpstr>What Are Key Characteristics of Experiments? </vt:lpstr>
      <vt:lpstr>Pretests and Posttests</vt:lpstr>
      <vt:lpstr>Figure 10.1 Controlling for Covariate</vt:lpstr>
      <vt:lpstr>Figure 10.2 The Matching Process Based on Gender</vt:lpstr>
      <vt:lpstr>Figure 10.3 Experimental Manipulation of a Treatment Condition</vt:lpstr>
      <vt:lpstr>What Are Key Characteristics of Experiments? </vt:lpstr>
      <vt:lpstr>What Are Key Characteristics of Experiments? (14 of 17)</vt:lpstr>
      <vt:lpstr>What Are the Types of Experimental Design? </vt:lpstr>
      <vt:lpstr>Educational Research: Planning, Conducting, and Evaluating Quantitative and Qualitative Research</vt:lpstr>
      <vt:lpstr>What is Correlational Research, When Do You Use It, and How Did It Develop? </vt:lpstr>
      <vt:lpstr>What is Correlational Research, When Do You Use It, and How Did It Develop? </vt:lpstr>
      <vt:lpstr>What are the Key Characteristics of Correlational Designs</vt:lpstr>
      <vt:lpstr>What are the Key Characteristics of Correlational Designs</vt:lpstr>
      <vt:lpstr>Figure 11.1 Patterns of Association between Two Variables</vt:lpstr>
      <vt:lpstr>Linear and Nonlinear Patterns</vt:lpstr>
      <vt:lpstr>What are the Key Characteristics of Correlational Designs</vt:lpstr>
      <vt:lpstr>What are the Key Characteristics of Correlational Designs</vt:lpstr>
      <vt:lpstr>Potential Ethical Issues in Conducting Correlational Research</vt:lpstr>
      <vt:lpstr>Educational Research: Planning, Conducting, and Evaluating Quantitative and Qualitative Research</vt:lpstr>
      <vt:lpstr>What is Survey Research, When Do You Use It, and How Did It Develop? (1 of 3)</vt:lpstr>
      <vt:lpstr>What is Survey Research, When Do You Use It, and How Did It Develop? (2 of 3)</vt:lpstr>
      <vt:lpstr>What is Survey Research, When Do You Use It, and How Did It Develop? (3 of 3)</vt:lpstr>
      <vt:lpstr>What Are the Types of Survey Design? (1 of 5)</vt:lpstr>
      <vt:lpstr>What Are the Types of Survey Design? (2 of 5)</vt:lpstr>
      <vt:lpstr>What Are the Types of Survey Design? (3 of 5)</vt:lpstr>
      <vt:lpstr>What Are the Types of Survey Design? (4 of 5)</vt:lpstr>
      <vt:lpstr>What Are the Types of Survey Design? (5 of 5)</vt:lpstr>
      <vt:lpstr>What Are the Key Characteristics of Survey Research? </vt:lpstr>
      <vt:lpstr>Figure 12.2 Differences between the Population, Target Population or Sampling Frame, and Sample</vt:lpstr>
      <vt:lpstr>Figure 12.3 Forms of Data Collection to Survey Research</vt:lpstr>
      <vt:lpstr>What Are the Key Characteristics of Survey Research? </vt:lpstr>
      <vt:lpstr>What Are the Key Characteristics of Survey Research? </vt:lpstr>
      <vt:lpstr>What Are Potential Ethical Issues in Survey Research?</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Research: Planning, Conducting, and Evaluating Quantitative and Qualitative Research, Sixth Edition</dc:title>
  <dc:subject>TED/Careers</dc:subject>
  <dc:creator>Creswell/Guetterman</dc:creator>
  <cp:keywords>Educational Research</cp:keywords>
  <cp:lastModifiedBy>Jessica L Martin</cp:lastModifiedBy>
  <cp:revision>896</cp:revision>
  <dcterms:modified xsi:type="dcterms:W3CDTF">2018-09-15T05:19:08Z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